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4"/>
  </p:sldMasterIdLst>
  <p:notesMasterIdLst>
    <p:notesMasterId r:id="rId17"/>
  </p:notesMasterIdLst>
  <p:handoutMasterIdLst>
    <p:handoutMasterId r:id="rId18"/>
  </p:handoutMasterIdLst>
  <p:sldIdLst>
    <p:sldId id="264" r:id="rId5"/>
    <p:sldId id="1637155271" r:id="rId6"/>
    <p:sldId id="1637155283" r:id="rId7"/>
    <p:sldId id="1637155273" r:id="rId8"/>
    <p:sldId id="1637155274" r:id="rId9"/>
    <p:sldId id="1637155275" r:id="rId10"/>
    <p:sldId id="1637155276" r:id="rId11"/>
    <p:sldId id="1637155277" r:id="rId12"/>
    <p:sldId id="1637155279" r:id="rId13"/>
    <p:sldId id="1637155280" r:id="rId14"/>
    <p:sldId id="1637155281" r:id="rId15"/>
    <p:sldId id="1637155284" r:id="rId16"/>
  </p:sldIdLst>
  <p:sldSz cx="12192000" cy="6858000"/>
  <p:notesSz cx="7010400" cy="92964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334404C-2734-F4F7-2947-F821AF8C598A}" name="McNeil, Abby" initials="MA" userId="S::amcneil@jarrardinc.com::6dff3795-c7f1-41da-b631-513ec17c88f4" providerId="AD"/>
  <p188:author id="{F579C24D-09EE-C7AF-AA89-9DBA35543A55}" name="Blankerts, Kate" initials="" userId="S::KBlankerts@jarrardinc.com::a9263d4f-880e-48d1-96bb-4df25378a51f" providerId="AD"/>
  <p188:author id="{AA06A54E-10B6-DD42-2336-98403B07FD45}" name="Honeycutt, Heather" initials="HH" userId="S::hhoneycutt@jarrardinc.com::4f5346ce-1722-45ca-bbad-868f749df226" providerId="AD"/>
  <p188:author id="{6BA8DA7D-698F-B794-900D-8D075B7DA562}" name="Fecher, Letitia" initials="FL" userId="S::lfecher@jarrardinc.com::a777993d-ef2c-49d8-9c19-a6a0284dc8d5" providerId="AD"/>
  <p188:author id="{68C0C4B2-52FE-B67B-9029-A5B96C2203BF}" name="Kerns, Lauri" initials="KL" userId="S::lkerns@jarrardinc.com::5f3080fc-cd3d-4544-b4d2-97fb3664b016" providerId="AD"/>
  <p188:author id="{B7453ADF-77F6-649F-2992-3576DB88D122}" name="Haun, Monica" initials="HM" userId="S::MHaun@jarrardinc.com::ee5efbd2-2ca4-49ad-8399-30ec4c29ac3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Cervantes" initials="JC" lastIdx="7" clrIdx="0">
    <p:extLst>
      <p:ext uri="{19B8F6BF-5375-455C-9EA6-DF929625EA0E}">
        <p15:presenceInfo xmlns:p15="http://schemas.microsoft.com/office/powerpoint/2012/main" userId="S::jcervantes@jarrardinc.com::d8b13460-5b8b-44a6-84a8-2ac0492f3136" providerId="AD"/>
      </p:ext>
    </p:extLst>
  </p:cmAuthor>
  <p:cmAuthor id="2" name="Taylor Stanford" initials="TS" lastIdx="16" clrIdx="1">
    <p:extLst>
      <p:ext uri="{19B8F6BF-5375-455C-9EA6-DF929625EA0E}">
        <p15:presenceInfo xmlns:p15="http://schemas.microsoft.com/office/powerpoint/2012/main" userId="S::tstanford@jarrardinc.com::38581551-6b51-4aa2-985d-c4d547420406" providerId="AD"/>
      </p:ext>
    </p:extLst>
  </p:cmAuthor>
  <p:cmAuthor id="3" name="Tana" initials="T" lastIdx="12" clrIdx="2">
    <p:extLst>
      <p:ext uri="{19B8F6BF-5375-455C-9EA6-DF929625EA0E}">
        <p15:presenceInfo xmlns:p15="http://schemas.microsoft.com/office/powerpoint/2012/main" userId="Tana" providerId="None"/>
      </p:ext>
    </p:extLst>
  </p:cmAuthor>
  <p:cmAuthor id="4" name="Brittany Hunter" initials="BH" lastIdx="11" clrIdx="3">
    <p:extLst>
      <p:ext uri="{19B8F6BF-5375-455C-9EA6-DF929625EA0E}">
        <p15:presenceInfo xmlns:p15="http://schemas.microsoft.com/office/powerpoint/2012/main" userId="S::bhunter@jarrardinc.com::03dfa346-2d9c-46d7-80cc-ba87468d0b43" providerId="AD"/>
      </p:ext>
    </p:extLst>
  </p:cmAuthor>
  <p:cmAuthor id="5" name="Jon Hughes" initials="JH" lastIdx="13" clrIdx="4">
    <p:extLst>
      <p:ext uri="{19B8F6BF-5375-455C-9EA6-DF929625EA0E}">
        <p15:presenceInfo xmlns:p15="http://schemas.microsoft.com/office/powerpoint/2012/main" userId="S::jhughes@jarrardinc.com::fe4a331e-3200-4d66-8998-8dfc5ba628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48D"/>
    <a:srgbClr val="26645A"/>
    <a:srgbClr val="642B52"/>
    <a:srgbClr val="61E2E6"/>
    <a:srgbClr val="1B6986"/>
    <a:srgbClr val="000000"/>
    <a:srgbClr val="C43F1E"/>
    <a:srgbClr val="F2F2F2"/>
    <a:srgbClr val="DCDCDC"/>
    <a:srgbClr val="006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070" autoAdjust="0"/>
  </p:normalViewPr>
  <p:slideViewPr>
    <p:cSldViewPr snapToGrid="0">
      <p:cViewPr varScale="1">
        <p:scale>
          <a:sx n="58" d="100"/>
          <a:sy n="58" d="100"/>
        </p:scale>
        <p:origin x="99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ce Tung" userId="7677762072561de2" providerId="LiveId" clId="{1147FF79-A022-4AC1-AF71-F139E713407F}"/>
    <pc:docChg chg="undo custSel modSld">
      <pc:chgData name="Grace Tung" userId="7677762072561de2" providerId="LiveId" clId="{1147FF79-A022-4AC1-AF71-F139E713407F}" dt="2023-10-30T23:49:56.670" v="81" actId="948"/>
      <pc:docMkLst>
        <pc:docMk/>
      </pc:docMkLst>
      <pc:sldChg chg="modSp mod">
        <pc:chgData name="Grace Tung" userId="7677762072561de2" providerId="LiveId" clId="{1147FF79-A022-4AC1-AF71-F139E713407F}" dt="2023-10-30T23:37:42.751" v="11" actId="20577"/>
        <pc:sldMkLst>
          <pc:docMk/>
          <pc:sldMk cId="1776330596" sldId="1637155271"/>
        </pc:sldMkLst>
        <pc:spChg chg="mod">
          <ac:chgData name="Grace Tung" userId="7677762072561de2" providerId="LiveId" clId="{1147FF79-A022-4AC1-AF71-F139E713407F}" dt="2023-10-30T23:36:50.246" v="3" actId="1076"/>
          <ac:spMkLst>
            <pc:docMk/>
            <pc:sldMk cId="1776330596" sldId="1637155271"/>
            <ac:spMk id="11" creationId="{7770BC6B-4589-A043-F326-C76B751DA01B}"/>
          </ac:spMkLst>
        </pc:spChg>
        <pc:spChg chg="mod">
          <ac:chgData name="Grace Tung" userId="7677762072561de2" providerId="LiveId" clId="{1147FF79-A022-4AC1-AF71-F139E713407F}" dt="2023-10-30T23:37:42.751" v="11" actId="20577"/>
          <ac:spMkLst>
            <pc:docMk/>
            <pc:sldMk cId="1776330596" sldId="1637155271"/>
            <ac:spMk id="24" creationId="{00000000-0000-0000-0000-000000000000}"/>
          </ac:spMkLst>
        </pc:spChg>
      </pc:sldChg>
      <pc:sldChg chg="modSp mod">
        <pc:chgData name="Grace Tung" userId="7677762072561de2" providerId="LiveId" clId="{1147FF79-A022-4AC1-AF71-F139E713407F}" dt="2023-10-30T23:47:14.336" v="64" actId="5793"/>
        <pc:sldMkLst>
          <pc:docMk/>
          <pc:sldMk cId="2803186719" sldId="1637155273"/>
        </pc:sldMkLst>
        <pc:spChg chg="mod">
          <ac:chgData name="Grace Tung" userId="7677762072561de2" providerId="LiveId" clId="{1147FF79-A022-4AC1-AF71-F139E713407F}" dt="2023-10-30T23:47:14.336" v="64" actId="5793"/>
          <ac:spMkLst>
            <pc:docMk/>
            <pc:sldMk cId="2803186719" sldId="1637155273"/>
            <ac:spMk id="14" creationId="{2A1589D7-6C27-7180-5B17-E14082EB3971}"/>
          </ac:spMkLst>
        </pc:spChg>
      </pc:sldChg>
      <pc:sldChg chg="modSp mod">
        <pc:chgData name="Grace Tung" userId="7677762072561de2" providerId="LiveId" clId="{1147FF79-A022-4AC1-AF71-F139E713407F}" dt="2023-10-30T23:47:41.548" v="66" actId="948"/>
        <pc:sldMkLst>
          <pc:docMk/>
          <pc:sldMk cId="2141954717" sldId="1637155274"/>
        </pc:sldMkLst>
        <pc:spChg chg="mod">
          <ac:chgData name="Grace Tung" userId="7677762072561de2" providerId="LiveId" clId="{1147FF79-A022-4AC1-AF71-F139E713407F}" dt="2023-10-30T23:47:41.548" v="66" actId="948"/>
          <ac:spMkLst>
            <pc:docMk/>
            <pc:sldMk cId="2141954717" sldId="1637155274"/>
            <ac:spMk id="17" creationId="{A5A8FA34-C913-2839-79A4-9F7055BEC5C5}"/>
          </ac:spMkLst>
        </pc:spChg>
        <pc:spChg chg="mod">
          <ac:chgData name="Grace Tung" userId="7677762072561de2" providerId="LiveId" clId="{1147FF79-A022-4AC1-AF71-F139E713407F}" dt="2023-10-30T23:47:29.634" v="65" actId="948"/>
          <ac:spMkLst>
            <pc:docMk/>
            <pc:sldMk cId="2141954717" sldId="1637155274"/>
            <ac:spMk id="20" creationId="{DC47B6CB-15A6-168A-DDDA-06642474169C}"/>
          </ac:spMkLst>
        </pc:spChg>
      </pc:sldChg>
      <pc:sldChg chg="modSp mod">
        <pc:chgData name="Grace Tung" userId="7677762072561de2" providerId="LiveId" clId="{1147FF79-A022-4AC1-AF71-F139E713407F}" dt="2023-10-30T23:48:02.192" v="68" actId="20577"/>
        <pc:sldMkLst>
          <pc:docMk/>
          <pc:sldMk cId="1230309308" sldId="1637155275"/>
        </pc:sldMkLst>
        <pc:spChg chg="mod">
          <ac:chgData name="Grace Tung" userId="7677762072561de2" providerId="LiveId" clId="{1147FF79-A022-4AC1-AF71-F139E713407F}" dt="2023-10-30T23:48:02.192" v="68" actId="20577"/>
          <ac:spMkLst>
            <pc:docMk/>
            <pc:sldMk cId="1230309308" sldId="1637155275"/>
            <ac:spMk id="14" creationId="{AD236F57-0F84-6AE0-D6F2-286E0B18635F}"/>
          </ac:spMkLst>
        </pc:spChg>
      </pc:sldChg>
      <pc:sldChg chg="modSp mod">
        <pc:chgData name="Grace Tung" userId="7677762072561de2" providerId="LiveId" clId="{1147FF79-A022-4AC1-AF71-F139E713407F}" dt="2023-10-30T23:48:56.522" v="75" actId="20577"/>
        <pc:sldMkLst>
          <pc:docMk/>
          <pc:sldMk cId="3122769205" sldId="1637155276"/>
        </pc:sldMkLst>
        <pc:spChg chg="mod">
          <ac:chgData name="Grace Tung" userId="7677762072561de2" providerId="LiveId" clId="{1147FF79-A022-4AC1-AF71-F139E713407F}" dt="2023-10-30T23:48:56.522" v="75" actId="20577"/>
          <ac:spMkLst>
            <pc:docMk/>
            <pc:sldMk cId="3122769205" sldId="1637155276"/>
            <ac:spMk id="16" creationId="{34D49510-BE8B-1971-9267-60D5B2B4D27F}"/>
          </ac:spMkLst>
        </pc:spChg>
        <pc:spChg chg="mod">
          <ac:chgData name="Grace Tung" userId="7677762072561de2" providerId="LiveId" clId="{1147FF79-A022-4AC1-AF71-F139E713407F}" dt="2023-10-30T23:48:39.869" v="72" actId="948"/>
          <ac:spMkLst>
            <pc:docMk/>
            <pc:sldMk cId="3122769205" sldId="1637155276"/>
            <ac:spMk id="20" creationId="{7F878186-9BE8-8528-7432-4978D69CD5C5}"/>
          </ac:spMkLst>
        </pc:spChg>
      </pc:sldChg>
      <pc:sldChg chg="modSp mod">
        <pc:chgData name="Grace Tung" userId="7677762072561de2" providerId="LiveId" clId="{1147FF79-A022-4AC1-AF71-F139E713407F}" dt="2023-10-30T23:49:29.176" v="79" actId="20577"/>
        <pc:sldMkLst>
          <pc:docMk/>
          <pc:sldMk cId="3198257284" sldId="1637155279"/>
        </pc:sldMkLst>
        <pc:spChg chg="mod">
          <ac:chgData name="Grace Tung" userId="7677762072561de2" providerId="LiveId" clId="{1147FF79-A022-4AC1-AF71-F139E713407F}" dt="2023-10-30T23:49:29.176" v="79" actId="20577"/>
          <ac:spMkLst>
            <pc:docMk/>
            <pc:sldMk cId="3198257284" sldId="1637155279"/>
            <ac:spMk id="12" creationId="{C98F5642-B464-50B7-650A-E98DD6C2828E}"/>
          </ac:spMkLst>
        </pc:spChg>
        <pc:spChg chg="mod">
          <ac:chgData name="Grace Tung" userId="7677762072561de2" providerId="LiveId" clId="{1147FF79-A022-4AC1-AF71-F139E713407F}" dt="2023-10-30T23:49:10.630" v="76" actId="948"/>
          <ac:spMkLst>
            <pc:docMk/>
            <pc:sldMk cId="3198257284" sldId="1637155279"/>
            <ac:spMk id="18" creationId="{20363F25-6058-098F-B5A0-471BDDCEE965}"/>
          </ac:spMkLst>
        </pc:spChg>
      </pc:sldChg>
      <pc:sldChg chg="modSp mod">
        <pc:chgData name="Grace Tung" userId="7677762072561de2" providerId="LiveId" clId="{1147FF79-A022-4AC1-AF71-F139E713407F}" dt="2023-10-30T23:49:56.670" v="81" actId="948"/>
        <pc:sldMkLst>
          <pc:docMk/>
          <pc:sldMk cId="2859023359" sldId="1637155281"/>
        </pc:sldMkLst>
        <pc:spChg chg="mod">
          <ac:chgData name="Grace Tung" userId="7677762072561de2" providerId="LiveId" clId="{1147FF79-A022-4AC1-AF71-F139E713407F}" dt="2023-10-30T23:49:46.411" v="80" actId="948"/>
          <ac:spMkLst>
            <pc:docMk/>
            <pc:sldMk cId="2859023359" sldId="1637155281"/>
            <ac:spMk id="19" creationId="{2E061932-3B07-31D2-4671-200A4920D822}"/>
          </ac:spMkLst>
        </pc:spChg>
        <pc:spChg chg="mod">
          <ac:chgData name="Grace Tung" userId="7677762072561de2" providerId="LiveId" clId="{1147FF79-A022-4AC1-AF71-F139E713407F}" dt="2023-10-30T23:49:56.670" v="81" actId="948"/>
          <ac:spMkLst>
            <pc:docMk/>
            <pc:sldMk cId="2859023359" sldId="1637155281"/>
            <ac:spMk id="20" creationId="{76A4A4EB-802D-0536-FA57-BE9C11838AF5}"/>
          </ac:spMkLst>
        </pc:spChg>
      </pc:sldChg>
      <pc:sldChg chg="modSp mod">
        <pc:chgData name="Grace Tung" userId="7677762072561de2" providerId="LiveId" clId="{1147FF79-A022-4AC1-AF71-F139E713407F}" dt="2023-10-30T23:48:29.203" v="71" actId="20577"/>
        <pc:sldMkLst>
          <pc:docMk/>
          <pc:sldMk cId="1336460543" sldId="1637155282"/>
        </pc:sldMkLst>
        <pc:spChg chg="mod">
          <ac:chgData name="Grace Tung" userId="7677762072561de2" providerId="LiveId" clId="{1147FF79-A022-4AC1-AF71-F139E713407F}" dt="2023-10-30T23:48:29.203" v="71" actId="20577"/>
          <ac:spMkLst>
            <pc:docMk/>
            <pc:sldMk cId="1336460543" sldId="1637155282"/>
            <ac:spMk id="16" creationId="{8E0CFF0C-3D58-AC23-A418-161CE8093B96}"/>
          </ac:spMkLst>
        </pc:spChg>
      </pc:sldChg>
      <pc:sldChg chg="modSp mod">
        <pc:chgData name="Grace Tung" userId="7677762072561de2" providerId="LiveId" clId="{1147FF79-A022-4AC1-AF71-F139E713407F}" dt="2023-10-30T23:38:02.587" v="13" actId="207"/>
        <pc:sldMkLst>
          <pc:docMk/>
          <pc:sldMk cId="847239102" sldId="1637155283"/>
        </pc:sldMkLst>
        <pc:spChg chg="mod">
          <ac:chgData name="Grace Tung" userId="7677762072561de2" providerId="LiveId" clId="{1147FF79-A022-4AC1-AF71-F139E713407F}" dt="2023-10-30T23:38:02.587" v="13" actId="207"/>
          <ac:spMkLst>
            <pc:docMk/>
            <pc:sldMk cId="847239102" sldId="1637155283"/>
            <ac:spMk id="24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203420437350038E-2"/>
          <c:y val="5.5213230129966748E-3"/>
          <c:w val="0.88379445882542307"/>
          <c:h val="0.9167827805945372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49F-4546-9E4F-C91291AEA683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49F-4546-9E4F-C91291AEA683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49F-4546-9E4F-C91291AEA683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49F-4546-9E4F-C91291AEA68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49F-4546-9E4F-C91291AEA683}"/>
            </c:ext>
          </c:extLst>
        </c:ser>
        <c:ser>
          <c:idx val="1"/>
          <c:order val="1"/>
          <c:spPr>
            <a:scene3d>
              <a:camera prst="orthographicFront"/>
              <a:lightRig rig="brightRoom" dir="t"/>
            </a:scene3d>
            <a:sp3d prstMaterial="flat"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149F-4546-9E4F-C91291AEA6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149F-4546-9E4F-C91291AEA683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149F-4546-9E4F-C91291AEA683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149F-4546-9E4F-C91291AEA683}"/>
              </c:ext>
            </c:extLst>
          </c:dPt>
          <c:dLbls>
            <c:delete val="1"/>
          </c:dLbls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49F-4546-9E4F-C91291AEA68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341140151780541E-2"/>
          <c:y val="8.8682891446840148E-2"/>
          <c:w val="0.88379445882542307"/>
          <c:h val="0.9167827805945372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692-4FFE-BA64-D067F07E4E12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692-4FFE-BA64-D067F07E4E12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692-4FFE-BA64-D067F07E4E12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692-4FFE-BA64-D067F07E4E1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692-4FFE-BA64-D067F07E4E12}"/>
            </c:ext>
          </c:extLst>
        </c:ser>
        <c:ser>
          <c:idx val="1"/>
          <c:order val="1"/>
          <c:spPr>
            <a:scene3d>
              <a:camera prst="orthographicFront"/>
              <a:lightRig rig="brightRoom" dir="t"/>
            </a:scene3d>
            <a:sp3d prstMaterial="flat"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C692-4FFE-BA64-D067F07E4E1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C692-4FFE-BA64-D067F07E4E12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C692-4FFE-BA64-D067F07E4E12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C692-4FFE-BA64-D067F07E4E12}"/>
              </c:ext>
            </c:extLst>
          </c:dPt>
          <c:dLbls>
            <c:delete val="1"/>
          </c:dLbls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C692-4FFE-BA64-D067F07E4E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0894356038663805"/>
          <c:w val="0.88379445882542307"/>
          <c:h val="0.9167827805945372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841-2C4D-9E72-128633563A9F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841-2C4D-9E72-128633563A9F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841-2C4D-9E72-128633563A9F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841-2C4D-9E72-128633563A9F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41-2C4D-9E72-128633563A9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41-2C4D-9E72-128633563A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841-2C4D-9E72-128633563A9F}"/>
            </c:ext>
          </c:extLst>
        </c:ser>
        <c:ser>
          <c:idx val="1"/>
          <c:order val="1"/>
          <c:spPr>
            <a:solidFill>
              <a:schemeClr val="accent2"/>
            </a:solidFill>
            <a:scene3d>
              <a:camera prst="orthographicFront"/>
              <a:lightRig rig="brightRoom" dir="t"/>
            </a:scene3d>
            <a:sp3d prstMaterial="flat"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5841-2C4D-9E72-128633563A9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5841-2C4D-9E72-128633563A9F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5841-2C4D-9E72-128633563A9F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5841-2C4D-9E72-128633563A9F}"/>
              </c:ext>
            </c:extLst>
          </c:dPt>
          <c:dLbls>
            <c:delete val="1"/>
          </c:dLbls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5841-2C4D-9E72-128633563A9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855752405949257E-2"/>
          <c:y val="9.0102799650043738E-2"/>
          <c:w val="0.88379445882542307"/>
          <c:h val="0.9167827805945372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222-4881-A8FA-F8CE01827F61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222-4881-A8FA-F8CE01827F61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222-4881-A8FA-F8CE01827F61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222-4881-A8FA-F8CE01827F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222-4881-A8FA-F8CE01827F6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653772406551975E-2"/>
          <c:y val="0.10157580722265282"/>
          <c:w val="0.88379445882542307"/>
          <c:h val="0.9167827805945372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tint val="58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36A-4EEA-8FFE-D718C61EC1EF}"/>
              </c:ext>
            </c:extLst>
          </c:dPt>
          <c:dPt>
            <c:idx val="1"/>
            <c:bubble3D val="0"/>
            <c:spPr>
              <a:solidFill>
                <a:schemeClr val="accent1">
                  <a:tint val="8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36A-4EEA-8FFE-D718C61EC1EF}"/>
              </c:ext>
            </c:extLst>
          </c:dPt>
          <c:dPt>
            <c:idx val="2"/>
            <c:bubble3D val="0"/>
            <c:spPr>
              <a:solidFill>
                <a:schemeClr val="accent1">
                  <a:shade val="8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36A-4EEA-8FFE-D718C61EC1EF}"/>
              </c:ext>
            </c:extLst>
          </c:dPt>
          <c:dPt>
            <c:idx val="3"/>
            <c:bubble3D val="0"/>
            <c:spPr>
              <a:solidFill>
                <a:schemeClr val="accent1">
                  <a:shade val="58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36A-4EEA-8FFE-D718C61EC1EF}"/>
              </c:ext>
            </c:extLst>
          </c:dPt>
          <c:dLbls>
            <c:delete val="1"/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36A-4EEA-8FFE-D718C61EC1E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0560433100728"/>
          <c:y val="0.10894369792754531"/>
          <c:w val="0.88379445882542307"/>
          <c:h val="0.9167827805945372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CB-4CE8-9394-92B9D1CDFD0B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ECB-4CE8-9394-92B9D1CDFD0B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ECB-4CE8-9394-92B9D1CDFD0B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ECB-4CE8-9394-92B9D1CDFD0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ECB-4CE8-9394-92B9D1CDFD0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401939164785132E-2"/>
          <c:y val="9.8039360094662589E-2"/>
          <c:w val="0.88379445882542307"/>
          <c:h val="0.9167827805945372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C2A-49DF-97A2-EC40CA0B4F10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C2A-49DF-97A2-EC40CA0B4F10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C2A-49DF-97A2-EC40CA0B4F10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C2A-49DF-97A2-EC40CA0B4F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C2A-49DF-97A2-EC40CA0B4F1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923474204252312E-2"/>
          <c:y val="9.8574337902740117E-2"/>
          <c:w val="0.88379445882542307"/>
          <c:h val="0.91678278059453722"/>
        </c:manualLayout>
      </c:layout>
      <c:pieChart>
        <c:varyColors val="1"/>
        <c:ser>
          <c:idx val="1"/>
          <c:order val="1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37A4-4C5A-A81A-39C31F17FDAC}"/>
              </c:ext>
            </c:extLst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37A4-4C5A-A81A-39C31F17FDAC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37A4-4C5A-A81A-39C31F17FDAC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37A4-4C5A-A81A-39C31F17FDAC}"/>
              </c:ext>
            </c:extLst>
          </c:dPt>
          <c:dLbls>
            <c:dLbl>
              <c:idx val="0"/>
              <c:layout>
                <c:manualLayout>
                  <c:x val="0"/>
                  <c:y val="-0.3926893104824996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 dirty="0" smtClean="0"/>
                      <a:t>100%</a:t>
                    </a:r>
                    <a:endParaRPr lang="en-US" sz="2800" dirty="0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4095310226223359"/>
                      <c:h val="0.16414301979978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37A4-4C5A-A81A-39C31F17FDA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7A4-4C5A-A81A-39C31F17FDA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7A4-4C5A-A81A-39C31F17F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7A4-4C5A-A81A-39C31F17FDAC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7A4-4C5A-A81A-39C31F17FDAC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7A4-4C5A-A81A-39C31F17FDAC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7A4-4C5A-A81A-39C31F17FDAC}"/>
              </c:ext>
            </c:extLst>
          </c:dPt>
          <c:dLbls>
            <c:delete val="1"/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7A4-4C5A-A81A-39C31F17FDA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19534375306342"/>
          <c:y val="9.3407614241901221E-2"/>
          <c:w val="0.88379445882542307"/>
          <c:h val="0.91678278059453722"/>
        </c:manualLayout>
      </c:layout>
      <c:pieChart>
        <c:varyColors val="1"/>
        <c:ser>
          <c:idx val="1"/>
          <c:order val="1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1F0-4683-BD4E-A14E5A07BB21}"/>
              </c:ext>
            </c:extLst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1F0-4683-BD4E-A14E5A07BB21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1F0-4683-BD4E-A14E5A07BB21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1F0-4683-BD4E-A14E5A07BB21}"/>
              </c:ext>
            </c:extLst>
          </c:dPt>
          <c:dLbls>
            <c:dLbl>
              <c:idx val="0"/>
              <c:layout>
                <c:manualLayout>
                  <c:x val="-2.8423956516270363E-2"/>
                  <c:y val="-0.4029671973856280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 dirty="0" smtClean="0"/>
                      <a:t>90%</a:t>
                    </a:r>
                    <a:endParaRPr lang="en-US" sz="2800" dirty="0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177894577111954"/>
                      <c:h val="0.164143216033044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F0-4683-BD4E-A14E5A07BB2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F0-4683-BD4E-A14E5A07BB2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1F0-4683-BD4E-A14E5A07BB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41F0-4683-BD4E-A14E5A07BB21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41F0-4683-BD4E-A14E5A07BB21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41F0-4683-BD4E-A14E5A07BB21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41F0-4683-BD4E-A14E5A07BB21}"/>
              </c:ext>
            </c:extLst>
          </c:dPt>
          <c:dLbls>
            <c:delete val="1"/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41F0-4683-BD4E-A14E5A07BB2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19534375306342"/>
          <c:y val="9.2874920679370546E-2"/>
          <c:w val="0.88379445882542307"/>
          <c:h val="0.91678278059453722"/>
        </c:manualLayout>
      </c:layout>
      <c:pieChart>
        <c:varyColors val="1"/>
        <c:ser>
          <c:idx val="1"/>
          <c:order val="1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D38-4C1A-8E77-9B2013A98731}"/>
              </c:ext>
            </c:extLst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D38-4C1A-8E77-9B2013A98731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D38-4C1A-8E77-9B2013A98731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D38-4C1A-8E77-9B2013A98731}"/>
              </c:ext>
            </c:extLst>
          </c:dPt>
          <c:dLbls>
            <c:dLbl>
              <c:idx val="0"/>
              <c:layout>
                <c:manualLayout>
                  <c:x val="-2.8423956516270363E-2"/>
                  <c:y val="0.1084706803129563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 dirty="0" smtClean="0"/>
                      <a:t>40%</a:t>
                    </a:r>
                    <a:endParaRPr lang="en-US" sz="2800" dirty="0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177894577111954"/>
                      <c:h val="0.164143216033044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D38-4C1A-8E77-9B2013A9873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38-4C1A-8E77-9B2013A9873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D38-4C1A-8E77-9B2013A987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6D38-4C1A-8E77-9B2013A98731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6D38-4C1A-8E77-9B2013A98731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6D38-4C1A-8E77-9B2013A98731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6D38-4C1A-8E77-9B2013A98731}"/>
              </c:ext>
            </c:extLst>
          </c:dPt>
          <c:dLbls>
            <c:delete val="1"/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6D38-4C1A-8E77-9B2013A9873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19534375306342"/>
          <c:y val="9.3407614241901221E-2"/>
          <c:w val="0.88379445882542307"/>
          <c:h val="0.91678278059453722"/>
        </c:manualLayout>
      </c:layout>
      <c:pieChart>
        <c:varyColors val="1"/>
        <c:ser>
          <c:idx val="1"/>
          <c:order val="1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9FD-4421-939C-0A57449077BC}"/>
              </c:ext>
            </c:extLst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9FD-4421-939C-0A57449077BC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9FD-4421-939C-0A57449077BC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9FD-4421-939C-0A57449077BC}"/>
              </c:ext>
            </c:extLst>
          </c:dPt>
          <c:dLbls>
            <c:dLbl>
              <c:idx val="0"/>
              <c:layout>
                <c:manualLayout>
                  <c:x val="-3.8718666223774581E-2"/>
                  <c:y val="-0.268586929869541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 dirty="0" smtClean="0"/>
                      <a:t>65%</a:t>
                    </a:r>
                    <a:endParaRPr lang="en-US" sz="2800" dirty="0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177894577111954"/>
                      <c:h val="0.164143216033044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9FD-4421-939C-0A57449077B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9FD-4421-939C-0A57449077BC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9FD-4421-939C-0A57449077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79FD-4421-939C-0A57449077BC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79FD-4421-939C-0A57449077BC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79FD-4421-939C-0A57449077BC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79FD-4421-939C-0A57449077BC}"/>
              </c:ext>
            </c:extLst>
          </c:dPt>
          <c:dLbls>
            <c:delete val="1"/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9FD-4421-939C-0A57449077B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401939164785132E-2"/>
          <c:y val="9.8039360094662589E-2"/>
          <c:w val="0.88379445882542307"/>
          <c:h val="0.9167827805945372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AED-4AB6-831A-6E6B6485BD65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AED-4AB6-831A-6E6B6485BD65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AED-4AB6-831A-6E6B6485BD65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AED-4AB6-831A-6E6B6485BD6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AED-4AB6-831A-6E6B6485BD65}"/>
            </c:ext>
          </c:extLst>
        </c:ser>
        <c:ser>
          <c:idx val="1"/>
          <c:order val="1"/>
          <c:spPr>
            <a:scene3d>
              <a:camera prst="orthographicFront"/>
              <a:lightRig rig="brightRoom" dir="t"/>
            </a:scene3d>
            <a:sp3d prstMaterial="flat"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BAED-4AB6-831A-6E6B6485BD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BAED-4AB6-831A-6E6B6485BD65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BAED-4AB6-831A-6E6B6485BD65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BAED-4AB6-831A-6E6B6485BD65}"/>
              </c:ext>
            </c:extLst>
          </c:dPt>
          <c:dLbls>
            <c:delete val="1"/>
          </c:dLbls>
          <c:val>
            <c:numRef>
              <c:f>Sheet1!$B$2:$B$5</c:f>
              <c:numCache>
                <c:formatCode>General</c:formatCode>
                <c:ptCount val="4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BAED-4AB6-831A-6E6B6485BD6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19534375306342"/>
          <c:y val="9.3407614241901221E-2"/>
          <c:w val="0.88379445882542307"/>
          <c:h val="0.91678278059453722"/>
        </c:manualLayout>
      </c:layout>
      <c:pieChart>
        <c:varyColors val="1"/>
        <c:ser>
          <c:idx val="1"/>
          <c:order val="1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7CF-4825-8991-95D6DE32F77B}"/>
              </c:ext>
            </c:extLst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7CF-4825-8991-95D6DE32F77B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7CF-4825-8991-95D6DE32F77B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7CF-4825-8991-95D6DE32F77B}"/>
              </c:ext>
            </c:extLst>
          </c:dPt>
          <c:dLbls>
            <c:dLbl>
              <c:idx val="0"/>
              <c:layout>
                <c:manualLayout>
                  <c:x val="-4.8245735928949228E-2"/>
                  <c:y val="-0.1332381986495839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 dirty="0" smtClean="0"/>
                      <a:t>55%</a:t>
                    </a:r>
                    <a:endParaRPr lang="en-US" sz="2800" dirty="0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177894577111954"/>
                      <c:h val="0.164143216033044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7CF-4825-8991-95D6DE32F77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CF-4825-8991-95D6DE32F77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7CF-4825-8991-95D6DE32F7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57CF-4825-8991-95D6DE32F77B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57CF-4825-8991-95D6DE32F77B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57CF-4825-8991-95D6DE32F77B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57CF-4825-8991-95D6DE32F77B}"/>
              </c:ext>
            </c:extLst>
          </c:dPt>
          <c:dLbls>
            <c:delete val="1"/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57CF-4825-8991-95D6DE32F77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19534375306342"/>
          <c:y val="9.3407614241901221E-2"/>
          <c:w val="0.88379445882542307"/>
          <c:h val="0.91678278059453722"/>
        </c:manualLayout>
      </c:layout>
      <c:pieChart>
        <c:varyColors val="1"/>
        <c:ser>
          <c:idx val="1"/>
          <c:order val="1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0EF-499B-93B8-BEDFAED736F9}"/>
              </c:ext>
            </c:extLst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0EF-499B-93B8-BEDFAED736F9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0EF-499B-93B8-BEDFAED736F9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0EF-499B-93B8-BEDFAED736F9}"/>
              </c:ext>
            </c:extLst>
          </c:dPt>
          <c:dLbls>
            <c:dLbl>
              <c:idx val="0"/>
              <c:layout>
                <c:manualLayout>
                  <c:x val="-1.7339149780944939E-2"/>
                  <c:y val="-4.390391231334403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 dirty="0" smtClean="0"/>
                      <a:t>50%</a:t>
                    </a:r>
                    <a:endParaRPr lang="en-US" sz="2800" dirty="0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177894577111954"/>
                      <c:h val="0.164143216033044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0EF-499B-93B8-BEDFAED736F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EF-499B-93B8-BEDFAED736F9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EF-499B-93B8-BEDFAED736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A0EF-499B-93B8-BEDFAED736F9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A0EF-499B-93B8-BEDFAED736F9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A0EF-499B-93B8-BEDFAED736F9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A0EF-499B-93B8-BEDFAED736F9}"/>
              </c:ext>
            </c:extLst>
          </c:dPt>
          <c:dLbls>
            <c:delete val="1"/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A0EF-499B-93B8-BEDFAED736F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19534375306342"/>
          <c:y val="9.3407614241901221E-2"/>
          <c:w val="0.88379445882542307"/>
          <c:h val="0.91678278059453722"/>
        </c:manualLayout>
      </c:layout>
      <c:pieChart>
        <c:varyColors val="1"/>
        <c:ser>
          <c:idx val="1"/>
          <c:order val="1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B01-4270-990E-324DFC92EF35}"/>
              </c:ext>
            </c:extLst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B01-4270-990E-324DFC92EF35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B01-4270-990E-324DFC92EF35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B01-4270-990E-324DFC92EF35}"/>
              </c:ext>
            </c:extLst>
          </c:dPt>
          <c:dLbls>
            <c:dLbl>
              <c:idx val="0"/>
              <c:layout>
                <c:manualLayout>
                  <c:x val="-1.7339149780944939E-2"/>
                  <c:y val="-4.390391231334403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 dirty="0" smtClean="0"/>
                      <a:t>50%</a:t>
                    </a:r>
                    <a:endParaRPr lang="en-US" sz="2800" dirty="0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177894577111954"/>
                      <c:h val="0.164143216033044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01-4270-990E-324DFC92EF3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01-4270-990E-324DFC92EF35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B01-4270-990E-324DFC92EF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FB01-4270-990E-324DFC92EF35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FB01-4270-990E-324DFC92EF35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FB01-4270-990E-324DFC92EF35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FB01-4270-990E-324DFC92EF35}"/>
              </c:ext>
            </c:extLst>
          </c:dPt>
          <c:dLbls>
            <c:delete val="1"/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FB01-4270-990E-324DFC92EF3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19534375306342"/>
          <c:y val="9.3407614241901221E-2"/>
          <c:w val="0.88379445882542307"/>
          <c:h val="0.91678278059453722"/>
        </c:manualLayout>
      </c:layout>
      <c:pieChart>
        <c:varyColors val="1"/>
        <c:ser>
          <c:idx val="1"/>
          <c:order val="1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73A-4E03-9673-F5DF65CCC2DD}"/>
              </c:ext>
            </c:extLst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73A-4E03-9673-F5DF65CCC2DD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73A-4E03-9673-F5DF65CCC2DD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73A-4E03-9673-F5DF65CCC2DD}"/>
              </c:ext>
            </c:extLst>
          </c:dPt>
          <c:dLbls>
            <c:dLbl>
              <c:idx val="0"/>
              <c:layout>
                <c:manualLayout>
                  <c:x val="-1.7339149780944939E-2"/>
                  <c:y val="-4.390391231334403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 dirty="0" smtClean="0"/>
                      <a:t>50%</a:t>
                    </a:r>
                    <a:endParaRPr lang="en-US" sz="2800" dirty="0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177894577111954"/>
                      <c:h val="0.164143216033044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73A-4E03-9673-F5DF65CCC2D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3A-4E03-9673-F5DF65CCC2DD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73A-4E03-9673-F5DF65CCC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573A-4E03-9673-F5DF65CCC2DD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573A-4E03-9673-F5DF65CCC2DD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573A-4E03-9673-F5DF65CCC2DD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573A-4E03-9673-F5DF65CCC2DD}"/>
              </c:ext>
            </c:extLst>
          </c:dPt>
          <c:dLbls>
            <c:delete val="1"/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573A-4E03-9673-F5DF65CCC2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19534375306342"/>
          <c:y val="9.3407614241901221E-2"/>
          <c:w val="0.88379445882542307"/>
          <c:h val="0.91678278059453722"/>
        </c:manualLayout>
      </c:layout>
      <c:pieChart>
        <c:varyColors val="1"/>
        <c:ser>
          <c:idx val="1"/>
          <c:order val="1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D54-43FA-B1C8-0E5661914EDA}"/>
              </c:ext>
            </c:extLst>
          </c:dPt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D54-43FA-B1C8-0E5661914EDA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D54-43FA-B1C8-0E5661914EDA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D54-43FA-B1C8-0E5661914EDA}"/>
              </c:ext>
            </c:extLst>
          </c:dPt>
          <c:dLbls>
            <c:dLbl>
              <c:idx val="0"/>
              <c:layout>
                <c:manualLayout>
                  <c:x val="-5.7102837932613858E-2"/>
                  <c:y val="0.290204898733787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 dirty="0" smtClean="0"/>
                      <a:t>25%</a:t>
                    </a:r>
                    <a:endParaRPr lang="en-US" sz="2800" dirty="0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177894577111954"/>
                      <c:h val="0.164143216033044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D54-43FA-B1C8-0E5661914ED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54-43FA-B1C8-0E5661914EDA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D54-43FA-B1C8-0E5661914E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2D54-43FA-B1C8-0E5661914EDA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2D54-43FA-B1C8-0E5661914EDA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2D54-43FA-B1C8-0E5661914EDA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2D54-43FA-B1C8-0E5661914EDA}"/>
              </c:ext>
            </c:extLst>
          </c:dPt>
          <c:dLbls>
            <c:delete val="1"/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2D54-43FA-B1C8-0E5661914ED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19534375306342"/>
          <c:y val="9.3407614241901221E-2"/>
          <c:w val="0.88379445882542307"/>
          <c:h val="0.91678278059453722"/>
        </c:manualLayout>
      </c:layout>
      <c:pieChart>
        <c:varyColors val="1"/>
        <c:ser>
          <c:idx val="1"/>
          <c:order val="1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E5A-4454-92C1-6394E4087C27}"/>
              </c:ext>
            </c:extLst>
          </c:dPt>
          <c:dPt>
            <c:idx val="1"/>
            <c:bubble3D val="0"/>
            <c:explosion val="2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E5A-4454-92C1-6394E4087C27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E5A-4454-92C1-6394E4087C27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E5A-4454-92C1-6394E4087C27}"/>
              </c:ext>
            </c:extLst>
          </c:dPt>
          <c:dLbls>
            <c:dLbl>
              <c:idx val="0"/>
              <c:layout>
                <c:manualLayout>
                  <c:x val="-2.1905745975477675E-2"/>
                  <c:y val="9.99403793181005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800" dirty="0" smtClean="0"/>
                      <a:t>40%</a:t>
                    </a:r>
                    <a:endParaRPr lang="en-US" sz="2800" dirty="0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177894577111954"/>
                      <c:h val="0.164143216033044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E5A-4454-92C1-6394E4087C2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E5A-4454-92C1-6394E4087C2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E5A-4454-92C1-6394E4087C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CE5A-4454-92C1-6394E4087C27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CE5A-4454-92C1-6394E4087C27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CE5A-4454-92C1-6394E4087C27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CE5A-4454-92C1-6394E4087C27}"/>
              </c:ext>
            </c:extLst>
          </c:dPt>
          <c:dLbls>
            <c:delete val="1"/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CE5A-4454-92C1-6394E4087C2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603357516949932E-2"/>
          <c:y val="0.10172108465184204"/>
          <c:w val="0.88379445882542307"/>
          <c:h val="0.9167827805945372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49F-4546-9E4F-C91291AEA683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49F-4546-9E4F-C91291AEA683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49F-4546-9E4F-C91291AEA683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49F-4546-9E4F-C91291AEA68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49F-4546-9E4F-C91291AEA683}"/>
            </c:ext>
          </c:extLst>
        </c:ser>
        <c:ser>
          <c:idx val="1"/>
          <c:order val="1"/>
          <c:spPr>
            <a:scene3d>
              <a:camera prst="orthographicFront"/>
              <a:lightRig rig="brightRoom" dir="t"/>
            </a:scene3d>
            <a:sp3d prstMaterial="flat"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149F-4546-9E4F-C91291AEA6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149F-4546-9E4F-C91291AEA683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149F-4546-9E4F-C91291AEA683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149F-4546-9E4F-C91291AEA683}"/>
              </c:ext>
            </c:extLst>
          </c:dPt>
          <c:dLbls>
            <c:delete val="1"/>
          </c:dLbls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49F-4546-9E4F-C91291AEA68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603357516949932E-2"/>
          <c:y val="0.10172108465184204"/>
          <c:w val="0.88379445882542307"/>
          <c:h val="0.9167827805945372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228-374A-BF21-190EBEAA2F72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228-374A-BF21-190EBEAA2F72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228-374A-BF21-190EBEAA2F72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228-374A-BF21-190EBEAA2F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228-374A-BF21-190EBEAA2F72}"/>
            </c:ext>
          </c:extLst>
        </c:ser>
        <c:ser>
          <c:idx val="1"/>
          <c:order val="1"/>
          <c:spPr>
            <a:scene3d>
              <a:camera prst="orthographicFront"/>
              <a:lightRig rig="brightRoom" dir="t"/>
            </a:scene3d>
            <a:sp3d prstMaterial="flat"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1228-374A-BF21-190EBEAA2F7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1228-374A-BF21-190EBEAA2F72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1228-374A-BF21-190EBEAA2F72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1228-374A-BF21-190EBEAA2F72}"/>
              </c:ext>
            </c:extLst>
          </c:dPt>
          <c:dLbls>
            <c:delete val="1"/>
          </c:dLbls>
          <c:val>
            <c:numRef>
              <c:f>Sheet1!$B$2:$B$5</c:f>
              <c:numCache>
                <c:formatCode>General</c:formatCode>
                <c:ptCount val="4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228-374A-BF21-190EBEAA2F7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603357516949932E-2"/>
          <c:y val="0.10172108465184204"/>
          <c:w val="0.88379445882542307"/>
          <c:h val="0.9167827805945372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2BA-AC47-B995-CBDCF969FF15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2BA-AC47-B995-CBDCF969FF15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2BA-AC47-B995-CBDCF969FF15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2BA-AC47-B995-CBDCF969FF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2BA-AC47-B995-CBDCF969FF15}"/>
            </c:ext>
          </c:extLst>
        </c:ser>
        <c:ser>
          <c:idx val="1"/>
          <c:order val="1"/>
          <c:spPr>
            <a:scene3d>
              <a:camera prst="orthographicFront"/>
              <a:lightRig rig="brightRoom" dir="t"/>
            </a:scene3d>
            <a:sp3d prstMaterial="flat"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C2BA-AC47-B995-CBDCF969FF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C2BA-AC47-B995-CBDCF969FF15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C2BA-AC47-B995-CBDCF969FF15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C2BA-AC47-B995-CBDCF969FF15}"/>
              </c:ext>
            </c:extLst>
          </c:dPt>
          <c:dLbls>
            <c:delete val="1"/>
          </c:dLbls>
          <c:val>
            <c:numRef>
              <c:f>Sheet1!$B$2:$B$5</c:f>
              <c:numCache>
                <c:formatCode>General</c:formatCode>
                <c:ptCount val="4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C2BA-AC47-B995-CBDCF969FF1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23866235507534"/>
          <c:y val="0.10894336492554144"/>
          <c:w val="0.88379445882542307"/>
          <c:h val="0.9167827805945372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49F-4546-9E4F-C91291AEA683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49F-4546-9E4F-C91291AEA683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49F-4546-9E4F-C91291AEA683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49F-4546-9E4F-C91291AEA68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49F-4546-9E4F-C91291AEA683}"/>
            </c:ext>
          </c:extLst>
        </c:ser>
        <c:ser>
          <c:idx val="1"/>
          <c:order val="1"/>
          <c:spPr>
            <a:scene3d>
              <a:camera prst="orthographicFront"/>
              <a:lightRig rig="brightRoom" dir="t"/>
            </a:scene3d>
            <a:sp3d prstMaterial="flat">
              <a:contourClr>
                <a:srgbClr val="000000"/>
              </a:contourClr>
            </a:sp3d>
          </c:spPr>
          <c:explosion val="1"/>
          <c:dPt>
            <c:idx val="0"/>
            <c:bubble3D val="0"/>
            <c:explosion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149F-4546-9E4F-C91291AEA6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149F-4546-9E4F-C91291AEA683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149F-4546-9E4F-C91291AEA683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149F-4546-9E4F-C91291AEA683}"/>
              </c:ext>
            </c:extLst>
          </c:dPt>
          <c:dLbls>
            <c:delete val="1"/>
          </c:dLbls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49F-4546-9E4F-C91291AEA68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23851892039943"/>
          <c:y val="0.10894319551979713"/>
          <c:w val="0.88379445882542307"/>
          <c:h val="0.9167827805945372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49F-4546-9E4F-C91291AEA683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49F-4546-9E4F-C91291AEA683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49F-4546-9E4F-C91291AEA683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49F-4546-9E4F-C91291AEA68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49F-4546-9E4F-C91291AEA683}"/>
            </c:ext>
          </c:extLst>
        </c:ser>
        <c:ser>
          <c:idx val="1"/>
          <c:order val="1"/>
          <c:spPr>
            <a:scene3d>
              <a:camera prst="orthographicFront"/>
              <a:lightRig rig="brightRoom" dir="t"/>
            </a:scene3d>
            <a:sp3d prstMaterial="flat"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149F-4546-9E4F-C91291AEA6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149F-4546-9E4F-C91291AEA683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149F-4546-9E4F-C91291AEA683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149F-4546-9E4F-C91291AEA683}"/>
              </c:ext>
            </c:extLst>
          </c:dPt>
          <c:dLbls>
            <c:delete val="1"/>
          </c:dLbls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49F-4546-9E4F-C91291AEA68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23866235507534"/>
          <c:y val="0.10894336492554144"/>
          <c:w val="0.88379445882542307"/>
          <c:h val="0.9167827805945372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49F-4546-9E4F-C91291AEA683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49F-4546-9E4F-C91291AEA683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49F-4546-9E4F-C91291AEA683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49F-4546-9E4F-C91291AEA68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49F-4546-9E4F-C91291AEA683}"/>
            </c:ext>
          </c:extLst>
        </c:ser>
        <c:ser>
          <c:idx val="1"/>
          <c:order val="1"/>
          <c:spPr>
            <a:scene3d>
              <a:camera prst="orthographicFront"/>
              <a:lightRig rig="brightRoom" dir="t"/>
            </a:scene3d>
            <a:sp3d prstMaterial="flat"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149F-4546-9E4F-C91291AEA6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149F-4546-9E4F-C91291AEA683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149F-4546-9E4F-C91291AEA683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149F-4546-9E4F-C91291AEA683}"/>
              </c:ext>
            </c:extLst>
          </c:dPt>
          <c:dLbls>
            <c:delete val="1"/>
          </c:dLbls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49F-4546-9E4F-C91291AEA68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0894356038663805"/>
          <c:w val="0.88379445882542307"/>
          <c:h val="0.9167827805945372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49F-4546-9E4F-C91291AEA683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49F-4546-9E4F-C91291AEA683}"/>
              </c:ext>
            </c:extLst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49F-4546-9E4F-C91291AEA683}"/>
              </c:ext>
            </c:extLst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49F-4546-9E4F-C91291AEA683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9F-4546-9E4F-C91291AEA68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9F-4546-9E4F-C91291AEA6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49F-4546-9E4F-C91291AEA68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86DBE-B037-48CA-919C-FFEF17C378D7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7362B-45D4-4C22-9B65-6A2B39AFF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7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7683A-A394-45B2-AE1B-44A5D84F5E95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CB31C-835E-4F53-86FA-C0EE1AB7BE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04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CB31C-835E-4F53-86FA-C0EE1AB7BE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04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CB31C-835E-4F53-86FA-C0EE1AB7BEC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929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CB31C-835E-4F53-86FA-C0EE1AB7BEC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959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5507D6-D4BF-4965-A1E2-93183AC35EE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2101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CB31C-835E-4F53-86FA-C0EE1AB7BEC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44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CB31C-835E-4F53-86FA-C0EE1AB7BEC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90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CB31C-835E-4F53-86FA-C0EE1AB7BEC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77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CB31C-835E-4F53-86FA-C0EE1AB7BEC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24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CB31C-835E-4F53-86FA-C0EE1AB7BEC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0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CB31C-835E-4F53-86FA-C0EE1AB7BEC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8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CB31C-835E-4F53-86FA-C0EE1AB7BEC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42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7CB31C-835E-4F53-86FA-C0EE1AB7BEC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15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4F00B-ACD9-4A71-AB79-F8C19FB0EECD}" type="datetime1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58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4D5F-B81A-4B56-8FD6-9B782917DAF3}" type="datetime1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3BC7469-07A3-4512-AB56-6CE95A9A2C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0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B5FB-6E99-4684-8494-A22AC43D245F}" type="datetime1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3BC7469-07A3-4512-AB56-6CE95A9A2C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46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7D81C-454D-48C1-9A59-F7337F133437}" type="datetime1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23BC7469-07A3-4512-AB56-6CE95A9A2C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2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807A342-4A26-42F1-BF69-F677C0331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6429" y="1595888"/>
            <a:ext cx="10059331" cy="47618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448705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49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ad-in Sent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1250830"/>
            <a:ext cx="12192000" cy="577970"/>
          </a:xfrm>
          <a:solidFill>
            <a:srgbClr val="00294C"/>
          </a:solidFill>
        </p:spPr>
        <p:txBody>
          <a:bodyPr lIns="457200" rIns="457200" anchor="ctr" anchorCtr="0">
            <a:noAutofit/>
          </a:bodyPr>
          <a:lstStyle>
            <a:lvl1pPr marL="0" indent="0">
              <a:buNone/>
              <a:defRPr sz="1400" b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2526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49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8975" y="199564"/>
            <a:ext cx="10972800" cy="7077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rgbClr val="14315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724" y="990905"/>
            <a:ext cx="10972800" cy="513525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103AB7F0-535B-4417-B928-B0BDAA2A5ED1}"/>
              </a:ext>
            </a:extLst>
          </p:cNvPr>
          <p:cNvSpPr txBox="1">
            <a:spLocks/>
          </p:cNvSpPr>
          <p:nvPr userDrawn="1"/>
        </p:nvSpPr>
        <p:spPr>
          <a:xfrm>
            <a:off x="10571356" y="6209695"/>
            <a:ext cx="966437" cy="365125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r" defTabSz="457200" rtl="0" eaLnBrk="1" latinLnBrk="0" hangingPunct="1">
              <a:defRPr sz="1100" b="0" i="0" kern="1200">
                <a:solidFill>
                  <a:srgbClr val="00274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CFD91A6-F0E6-E943-9FDF-7A9CBEA31A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AA24E970-21F7-864F-B874-9A24C90945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39818" y="458551"/>
            <a:ext cx="2097975" cy="189753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D0D70148-4A5D-F448-A998-F79030BFEAB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8975" y="6209695"/>
            <a:ext cx="1369810" cy="529359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AB2CA44-46DA-524D-8861-890C35607339}"/>
              </a:ext>
            </a:extLst>
          </p:cNvPr>
          <p:cNvCxnSpPr/>
          <p:nvPr userDrawn="1"/>
        </p:nvCxnSpPr>
        <p:spPr>
          <a:xfrm flipH="1">
            <a:off x="478975" y="283180"/>
            <a:ext cx="10996549" cy="0"/>
          </a:xfrm>
          <a:prstGeom prst="line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4E76B9"/>
                </a:gs>
              </a:gsLst>
              <a:lin ang="6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246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35072-186D-47A8-85F6-75F156118050}" type="datetime1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4163" indent="-284163">
              <a:lnSpc>
                <a:spcPct val="100000"/>
              </a:lnSpc>
              <a:buFont typeface="Wingdings" panose="05000000000000000000" pitchFamily="2" charset="2"/>
              <a:buChar char="§"/>
              <a:defRPr sz="2800">
                <a:solidFill>
                  <a:schemeClr val="accent6"/>
                </a:solidFill>
              </a:defRPr>
            </a:lvl1pPr>
            <a:lvl2pPr marL="630238" indent="-236538">
              <a:lnSpc>
                <a:spcPct val="100000"/>
              </a:lnSpc>
              <a:defRPr sz="2400">
                <a:solidFill>
                  <a:schemeClr val="accent6"/>
                </a:solidFill>
              </a:defRPr>
            </a:lvl2pPr>
            <a:lvl3pPr>
              <a:lnSpc>
                <a:spcPct val="100000"/>
              </a:lnSpc>
              <a:defRPr sz="1800">
                <a:solidFill>
                  <a:schemeClr val="accent6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accent6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8498-2C0C-4249-8732-5B8DF74ACDD4}" type="datetime1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2E5B7-5439-4C88-AE56-8D2FECADB8C2}" type="datetime1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189" y="135091"/>
            <a:ext cx="1026332" cy="40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49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3E860-C3A3-4C10-AFFF-E3CCDC95DBAA}" type="datetime1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3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59BB2-7C75-4EC7-9B51-41E4834BB452}" type="datetime1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0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3E6BB-7823-4779-8BE5-EC768077AE5A}" type="datetime1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4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16846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3134-8D73-4FC3-BA61-0A3E4DD81F46}" type="datetime1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3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EFD9E98-E35F-45F7-84C9-8B926210456D}" type="datetime1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189" y="135091"/>
            <a:ext cx="1026332" cy="402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53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>
            <a:extLst>
              <a:ext uri="{FF2B5EF4-FFF2-40B4-BE49-F238E27FC236}">
                <a16:creationId xmlns:a16="http://schemas.microsoft.com/office/drawing/2014/main" id="{01FC99C9-E3CB-5929-00F9-CBDCBBAF661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412998627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think-cell Slide" r:id="rId19" imgW="347" imgH="348" progId="TCLayout.ActiveDocument.1">
                  <p:embed/>
                </p:oleObj>
              </mc:Choice>
              <mc:Fallback>
                <p:oleObj name="think-cell Slide" r:id="rId19" imgW="347" imgH="348" progId="TCLayout.ActiveDocument.1">
                  <p:embed/>
                  <p:pic>
                    <p:nvPicPr>
                      <p:cNvPr id="12" name="Object 11" hidden="1">
                        <a:extLst>
                          <a:ext uri="{FF2B5EF4-FFF2-40B4-BE49-F238E27FC236}">
                            <a16:creationId xmlns:a16="http://schemas.microsoft.com/office/drawing/2014/main" id="{01FC99C9-E3CB-5929-00F9-CBDCBBAF66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3175" y="6459784"/>
            <a:ext cx="12188825" cy="3982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" y="639646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8272" y="286604"/>
            <a:ext cx="10667408" cy="6544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272" y="1000018"/>
            <a:ext cx="10667408" cy="486907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F504000-DC93-419E-8F1D-4AC2C47FB20E}" type="datetime1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11355" y="929977"/>
            <a:ext cx="1069848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189" y="135091"/>
            <a:ext cx="1026332" cy="40282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40C89B3-586F-492D-89B7-52F57E9BF958}"/>
              </a:ext>
            </a:extLst>
          </p:cNvPr>
          <p:cNvSpPr txBox="1"/>
          <p:nvPr userDrawn="1"/>
        </p:nvSpPr>
        <p:spPr>
          <a:xfrm>
            <a:off x="9620538" y="6526931"/>
            <a:ext cx="1842052" cy="2308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fld id="{AF916A54-2B6F-9D44-B93D-602E693C642D}" type="slidenum">
              <a:rPr lang="en-US" sz="900" smtClean="0">
                <a:solidFill>
                  <a:schemeClr val="bg1"/>
                </a:solidFill>
              </a:rPr>
              <a:pPr algn="r"/>
              <a:t>‹#›</a:t>
            </a:fld>
            <a:endParaRPr lang="en-US" sz="9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83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708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6" r:id="rId13"/>
    <p:sldLayoutId id="2147483707" r:id="rId14"/>
    <p:sldLayoutId id="2147483723" r:id="rId15"/>
  </p:sldLayoutIdLst>
  <p:hf sldNum="0"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slideLayout" Target="../slideLayouts/slideLayout2.xml"/><Relationship Id="rId7" Type="http://schemas.openxmlformats.org/officeDocument/2006/relationships/chart" Target="../charts/chart9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.emf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.bin"/><Relationship Id="rId5" Type="http://schemas.openxmlformats.org/officeDocument/2006/relationships/chart" Target="../charts/chart11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13" Type="http://schemas.openxmlformats.org/officeDocument/2006/relationships/chart" Target="../charts/chart18.xml"/><Relationship Id="rId18" Type="http://schemas.openxmlformats.org/officeDocument/2006/relationships/chart" Target="../charts/chart23.xml"/><Relationship Id="rId3" Type="http://schemas.openxmlformats.org/officeDocument/2006/relationships/slideLayout" Target="../slideLayouts/slideLayout7.xml"/><Relationship Id="rId7" Type="http://schemas.openxmlformats.org/officeDocument/2006/relationships/chart" Target="../charts/chart12.xml"/><Relationship Id="rId12" Type="http://schemas.openxmlformats.org/officeDocument/2006/relationships/chart" Target="../charts/chart17.xml"/><Relationship Id="rId17" Type="http://schemas.openxmlformats.org/officeDocument/2006/relationships/chart" Target="../charts/chart22.xml"/><Relationship Id="rId2" Type="http://schemas.openxmlformats.org/officeDocument/2006/relationships/tags" Target="../tags/tag14.xml"/><Relationship Id="rId16" Type="http://schemas.openxmlformats.org/officeDocument/2006/relationships/chart" Target="../charts/chart21.xml"/><Relationship Id="rId20" Type="http://schemas.openxmlformats.org/officeDocument/2006/relationships/chart" Target="../charts/chart25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11" Type="http://schemas.openxmlformats.org/officeDocument/2006/relationships/chart" Target="../charts/chart16.xml"/><Relationship Id="rId5" Type="http://schemas.openxmlformats.org/officeDocument/2006/relationships/oleObject" Target="../embeddings/oleObject4.bin"/><Relationship Id="rId15" Type="http://schemas.openxmlformats.org/officeDocument/2006/relationships/chart" Target="../charts/chart20.xml"/><Relationship Id="rId10" Type="http://schemas.openxmlformats.org/officeDocument/2006/relationships/chart" Target="../charts/chart15.xml"/><Relationship Id="rId19" Type="http://schemas.openxmlformats.org/officeDocument/2006/relationships/chart" Target="../charts/chart24.xml"/><Relationship Id="rId4" Type="http://schemas.openxmlformats.org/officeDocument/2006/relationships/notesSlide" Target="../notesSlides/notesSlide12.xml"/><Relationship Id="rId9" Type="http://schemas.openxmlformats.org/officeDocument/2006/relationships/chart" Target="../charts/chart14.xml"/><Relationship Id="rId14" Type="http://schemas.openxmlformats.org/officeDocument/2006/relationships/chart" Target="../charts/char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chart" Target="../charts/char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chart" Target="../charts/char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chart" Target="../charts/chart3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chart" Target="../charts/chart4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chart" Target="../charts/chart5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chart" Target="../charts/chart6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chart" Target="../charts/chart7.xml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chart" Target="../charts/chart8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988FC960-E4A8-447D-B048-E13491A2E10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222284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think-cell Slide" r:id="rId5" imgW="347" imgH="348" progId="TCLayout.ActiveDocument.1">
                  <p:embed/>
                </p:oleObj>
              </mc:Choice>
              <mc:Fallback>
                <p:oleObj name="think-cell Slide" r:id="rId5" imgW="347" imgH="348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988FC960-E4A8-447D-B048-E13491A2E1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690446"/>
            <a:ext cx="10058400" cy="1634666"/>
          </a:xfrm>
        </p:spPr>
        <p:txBody>
          <a:bodyPr vert="horz"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Steering Committee for Organizational Realignment (SCOR)</a:t>
            </a:r>
            <a:br>
              <a:rPr lang="en-US" sz="24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Update</a:t>
            </a:r>
            <a:endParaRPr lang="en-US" sz="4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FEBRUARY 2024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44" y="204213"/>
            <a:ext cx="2499368" cy="98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198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E9142C3-BD7F-2353-5D10-11A3C90E784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970108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think-cell Slide" r:id="rId5" imgW="347" imgH="348" progId="TCLayout.ActiveDocument.1">
                  <p:embed/>
                </p:oleObj>
              </mc:Choice>
              <mc:Fallback>
                <p:oleObj name="think-cell Slide" r:id="rId5" imgW="347" imgH="34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E9142C3-BD7F-2353-5D10-11A3C90E78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1094110" y="6456973"/>
            <a:ext cx="2472271" cy="365125"/>
          </a:xfrm>
        </p:spPr>
        <p:txBody>
          <a:bodyPr/>
          <a:lstStyle/>
          <a:p>
            <a:fld id="{BE116367-E5BE-461D-9A48-4A5B56673873}" type="datetime1">
              <a:rPr lang="en-US" smtClean="0"/>
              <a:t>2/5/2024</a:t>
            </a:fld>
            <a:endParaRPr lang="en-US" dirty="0"/>
          </a:p>
        </p:txBody>
      </p:sp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id="{B5CED47B-58ED-4D9C-AB26-1DD79E0EB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017753"/>
              </p:ext>
            </p:extLst>
          </p:nvPr>
        </p:nvGraphicFramePr>
        <p:xfrm>
          <a:off x="230474" y="2135887"/>
          <a:ext cx="1839810" cy="1879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6A987C20-51C5-4824-96CA-87B610B76AD6}"/>
              </a:ext>
            </a:extLst>
          </p:cNvPr>
          <p:cNvSpPr txBox="1">
            <a:spLocks noChangeAspect="1"/>
          </p:cNvSpPr>
          <p:nvPr/>
        </p:nvSpPr>
        <p:spPr>
          <a:xfrm>
            <a:off x="554147" y="2753039"/>
            <a:ext cx="11924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41748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25%</a:t>
            </a:r>
            <a:endParaRPr lang="en-US" sz="1600" b="1" dirty="0">
              <a:solidFill>
                <a:srgbClr val="41748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b="1" dirty="0">
                <a:solidFill>
                  <a:srgbClr val="41748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complete</a:t>
            </a:r>
            <a:endParaRPr lang="en-IN" sz="1600" b="1" dirty="0">
              <a:solidFill>
                <a:srgbClr val="41748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0816" y="23222"/>
            <a:ext cx="25392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err="1">
                <a:solidFill>
                  <a:srgbClr val="41748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SCORcard</a:t>
            </a:r>
            <a:endParaRPr lang="en-US" sz="36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9B29A3-6FCE-0E92-BE8B-5AD9DF877462}"/>
              </a:ext>
            </a:extLst>
          </p:cNvPr>
          <p:cNvSpPr txBox="1"/>
          <p:nvPr/>
        </p:nvSpPr>
        <p:spPr>
          <a:xfrm>
            <a:off x="2070285" y="2411773"/>
            <a:ext cx="33981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 to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redesign the flow of information and accountability between leadership and Medical Staff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A3C4330-7E36-7BD8-F21D-F4FE09FE3170}"/>
              </a:ext>
            </a:extLst>
          </p:cNvPr>
          <p:cNvSpPr/>
          <p:nvPr/>
        </p:nvSpPr>
        <p:spPr>
          <a:xfrm>
            <a:off x="140816" y="23222"/>
            <a:ext cx="25392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err="1">
                <a:solidFill>
                  <a:srgbClr val="41748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SCORcard</a:t>
            </a:r>
            <a:endParaRPr lang="en-US" sz="36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1559098-EF16-B43C-5DE1-B626EBF5D88E}"/>
              </a:ext>
            </a:extLst>
          </p:cNvPr>
          <p:cNvSpPr/>
          <p:nvPr/>
        </p:nvSpPr>
        <p:spPr>
          <a:xfrm>
            <a:off x="0" y="806724"/>
            <a:ext cx="12192000" cy="3860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FFFF40-6B5C-9D5C-85C5-23E17B487EE1}"/>
              </a:ext>
            </a:extLst>
          </p:cNvPr>
          <p:cNvSpPr/>
          <p:nvPr/>
        </p:nvSpPr>
        <p:spPr>
          <a:xfrm>
            <a:off x="140817" y="1660594"/>
            <a:ext cx="52149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Evaluate medical staff meeting procedures and the flow of information</a:t>
            </a:r>
            <a:endParaRPr lang="en-US" sz="16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8E390F4-8823-9D6F-3C98-24CEFD859810}"/>
              </a:ext>
            </a:extLst>
          </p:cNvPr>
          <p:cNvSpPr/>
          <p:nvPr/>
        </p:nvSpPr>
        <p:spPr>
          <a:xfrm>
            <a:off x="140817" y="1303176"/>
            <a:ext cx="5697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4174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9: </a:t>
            </a:r>
            <a:r>
              <a:rPr lang="en-US" sz="2400" b="1" dirty="0" smtClean="0">
                <a:solidFill>
                  <a:srgbClr val="4174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Procedures and Flow</a:t>
            </a:r>
            <a:endParaRPr lang="en-US" sz="2400" b="1" dirty="0">
              <a:solidFill>
                <a:srgbClr val="4174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E18CB6D-A177-E236-5CE3-6306DC99F01C}"/>
              </a:ext>
            </a:extLst>
          </p:cNvPr>
          <p:cNvSpPr/>
          <p:nvPr/>
        </p:nvSpPr>
        <p:spPr>
          <a:xfrm>
            <a:off x="6679665" y="1489543"/>
            <a:ext cx="3811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Tasks Completed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79DCEF-C0ED-82A1-768E-04FAA3963482}"/>
              </a:ext>
            </a:extLst>
          </p:cNvPr>
          <p:cNvSpPr txBox="1"/>
          <p:nvPr/>
        </p:nvSpPr>
        <p:spPr>
          <a:xfrm>
            <a:off x="320705" y="4460093"/>
            <a:ext cx="4741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A5B3274-7AAB-12B1-117B-4C8B9CD67144}"/>
              </a:ext>
            </a:extLst>
          </p:cNvPr>
          <p:cNvCxnSpPr>
            <a:cxnSpLocks/>
          </p:cNvCxnSpPr>
          <p:nvPr/>
        </p:nvCxnSpPr>
        <p:spPr>
          <a:xfrm flipV="1">
            <a:off x="6074065" y="1192774"/>
            <a:ext cx="0" cy="5264199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351189" y="2207390"/>
            <a:ext cx="573092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Created draft reporting schedule for the medical staff committees and some hospital operational committees/functions to the Medical Executive Committee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Created a draft Quality Organization &amp; Functions Reporting Structure Hierarchy for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hospital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Created template drafts for meeting agendas, minutes, and follow-up action items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6469" y="4910788"/>
            <a:ext cx="5123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 information flow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Share and education staff to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standardization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B5CED47B-58ED-4D9C-AB26-1DD79E0EB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249440"/>
              </p:ext>
            </p:extLst>
          </p:nvPr>
        </p:nvGraphicFramePr>
        <p:xfrm>
          <a:off x="111016" y="2099067"/>
          <a:ext cx="1841211" cy="1880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646513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CDF58A0D-3203-C860-85CD-129557C1CC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979727"/>
              </p:ext>
            </p:extLst>
          </p:nvPr>
        </p:nvGraphicFramePr>
        <p:xfrm>
          <a:off x="230474" y="2135887"/>
          <a:ext cx="1839810" cy="1879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E9142C3-BD7F-2353-5D10-11A3C90E784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970108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think-cell Slide" r:id="rId6" imgW="347" imgH="348" progId="TCLayout.ActiveDocument.1">
                  <p:embed/>
                </p:oleObj>
              </mc:Choice>
              <mc:Fallback>
                <p:oleObj name="think-cell Slide" r:id="rId6" imgW="347" imgH="34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E9142C3-BD7F-2353-5D10-11A3C90E78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1094110" y="6456973"/>
            <a:ext cx="2472271" cy="365125"/>
          </a:xfrm>
        </p:spPr>
        <p:txBody>
          <a:bodyPr/>
          <a:lstStyle/>
          <a:p>
            <a:fld id="{43F719FD-2109-47D3-94FE-130572A934B7}" type="datetime1">
              <a:rPr lang="en-US" smtClean="0"/>
              <a:t>2/5/2024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0816" y="23222"/>
            <a:ext cx="25392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err="1">
                <a:solidFill>
                  <a:srgbClr val="41748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SCORcard</a:t>
            </a:r>
            <a:endParaRPr lang="en-US" sz="36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23CA48-C1ED-9532-5A38-B9DAA642BA21}"/>
              </a:ext>
            </a:extLst>
          </p:cNvPr>
          <p:cNvSpPr/>
          <p:nvPr/>
        </p:nvSpPr>
        <p:spPr>
          <a:xfrm>
            <a:off x="0" y="806724"/>
            <a:ext cx="12192000" cy="3860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08B633-3545-B7A9-E617-010014732C6D}"/>
              </a:ext>
            </a:extLst>
          </p:cNvPr>
          <p:cNvSpPr/>
          <p:nvPr/>
        </p:nvSpPr>
        <p:spPr>
          <a:xfrm>
            <a:off x="140817" y="1660594"/>
            <a:ext cx="52149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Measure and increase trust and accountability at all levels of the organization</a:t>
            </a:r>
            <a:endParaRPr lang="en-US" sz="16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FE1A15-2DCB-E469-BD58-1F27B3110744}"/>
              </a:ext>
            </a:extLst>
          </p:cNvPr>
          <p:cNvSpPr/>
          <p:nvPr/>
        </p:nvSpPr>
        <p:spPr>
          <a:xfrm>
            <a:off x="140817" y="1303176"/>
            <a:ext cx="5697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4174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10: Trust and Accountability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6B65C6-793F-9784-0B5C-B4D9589286D4}"/>
              </a:ext>
            </a:extLst>
          </p:cNvPr>
          <p:cNvSpPr/>
          <p:nvPr/>
        </p:nvSpPr>
        <p:spPr>
          <a:xfrm>
            <a:off x="6679665" y="1489543"/>
            <a:ext cx="3811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Tasks Completed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7AF0D4-712E-9CF9-3855-B6BB17F9E87A}"/>
              </a:ext>
            </a:extLst>
          </p:cNvPr>
          <p:cNvSpPr txBox="1"/>
          <p:nvPr/>
        </p:nvSpPr>
        <p:spPr>
          <a:xfrm>
            <a:off x="271695" y="4068403"/>
            <a:ext cx="4741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B7ECD38-22EF-EDAA-81B5-1DD6C92C8A1A}"/>
              </a:ext>
            </a:extLst>
          </p:cNvPr>
          <p:cNvCxnSpPr>
            <a:cxnSpLocks/>
          </p:cNvCxnSpPr>
          <p:nvPr/>
        </p:nvCxnSpPr>
        <p:spPr>
          <a:xfrm flipV="1">
            <a:off x="6074065" y="1192774"/>
            <a:ext cx="0" cy="5264199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E061932-3B07-31D2-4671-200A4920D822}"/>
              </a:ext>
            </a:extLst>
          </p:cNvPr>
          <p:cNvSpPr/>
          <p:nvPr/>
        </p:nvSpPr>
        <p:spPr>
          <a:xfrm>
            <a:off x="6679665" y="2301069"/>
            <a:ext cx="52273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0038" lvl="0" indent="-285750" defTabSz="457200">
              <a:buFont typeface="Wingdings" panose="05000000000000000000" pitchFamily="2" charset="2"/>
              <a:buChar char="ü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Established base line engagement/trust targets using data from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Physician and APP pulse survey completed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2022</a:t>
            </a:r>
          </a:p>
          <a:p>
            <a:pPr marL="287338" lvl="0" indent="-273050" defTabSz="457200"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Conducted 2023 employee engagement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survey – 63% response rate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6A4A4EB-802D-0536-FA57-BE9C11838AF5}"/>
              </a:ext>
            </a:extLst>
          </p:cNvPr>
          <p:cNvSpPr/>
          <p:nvPr/>
        </p:nvSpPr>
        <p:spPr>
          <a:xfrm>
            <a:off x="271695" y="4486152"/>
            <a:ext cx="5697131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baseline="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Demonstrated </a:t>
            </a:r>
            <a:r>
              <a:rPr lang="en-US" baseline="0" noProof="0" dirty="0">
                <a:latin typeface="Arial" panose="020B0604020202020204" pitchFamily="34" charset="0"/>
                <a:cs typeface="Arial" panose="020B0604020202020204" pitchFamily="34" charset="0"/>
              </a:rPr>
              <a:t>commitment to building a strong </a:t>
            </a:r>
            <a:r>
              <a:rPr lang="en-US" baseline="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culture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aseline="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baseline="0" noProof="0" dirty="0">
                <a:latin typeface="Arial" panose="020B0604020202020204" pitchFamily="34" charset="0"/>
                <a:cs typeface="Arial" panose="020B0604020202020204" pitchFamily="34" charset="0"/>
              </a:rPr>
              <a:t>values trust and accountability</a:t>
            </a:r>
          </a:p>
          <a:p>
            <a:pPr marL="285750" lvl="0" indent="-285750" defTabSz="45720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Build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trust by providing results and resurveying every two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</a:p>
          <a:p>
            <a:pPr marL="285750" lvl="0" indent="-285750" defTabSz="45720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US" baseline="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Create working</a:t>
            </a:r>
            <a:r>
              <a:rPr lang="en-US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 groups and action plans based on results </a:t>
            </a:r>
            <a:endParaRPr lang="en-US" baseline="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0B0D779-A4D0-07B7-ECA9-2372B8172B3B}"/>
              </a:ext>
            </a:extLst>
          </p:cNvPr>
          <p:cNvSpPr txBox="1"/>
          <p:nvPr/>
        </p:nvSpPr>
        <p:spPr>
          <a:xfrm>
            <a:off x="2070285" y="2716567"/>
            <a:ext cx="3767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 to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 trust and accountability by ensuring an accountable culture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0CB2408-F0E5-41AE-BC4A-B3F4FCD5E59A}"/>
              </a:ext>
            </a:extLst>
          </p:cNvPr>
          <p:cNvSpPr txBox="1">
            <a:spLocks noChangeAspect="1"/>
          </p:cNvSpPr>
          <p:nvPr/>
        </p:nvSpPr>
        <p:spPr>
          <a:xfrm>
            <a:off x="460145" y="2848009"/>
            <a:ext cx="11924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41748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40%</a:t>
            </a:r>
            <a:endParaRPr lang="en-US" sz="1600" b="1" dirty="0">
              <a:solidFill>
                <a:srgbClr val="41748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b="1" dirty="0">
                <a:solidFill>
                  <a:srgbClr val="41748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complete</a:t>
            </a:r>
            <a:endParaRPr lang="en-IN" sz="1600" b="1" dirty="0">
              <a:solidFill>
                <a:srgbClr val="41748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023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B0421FEE-8353-ACC9-2FD5-DCA79DB4646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B0421FEE-8353-ACC9-2FD5-DCA79DB464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3F3C3A6B-DBB6-BB34-DFB3-61E09F936A7B}"/>
              </a:ext>
            </a:extLst>
          </p:cNvPr>
          <p:cNvSpPr/>
          <p:nvPr/>
        </p:nvSpPr>
        <p:spPr>
          <a:xfrm>
            <a:off x="1320582" y="1427163"/>
            <a:ext cx="248786" cy="313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>
                <a:ln>
                  <a:noFill/>
                </a:ln>
                <a:solidFill>
                  <a:srgbClr val="4C4D4F"/>
                </a:solidFill>
                <a:effectLst/>
                <a:uLnTx/>
                <a:uFillTx/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A48C757-2A66-2395-1EC8-F3F5C6FA1542}"/>
              </a:ext>
            </a:extLst>
          </p:cNvPr>
          <p:cNvSpPr txBox="1">
            <a:spLocks/>
          </p:cNvSpPr>
          <p:nvPr/>
        </p:nvSpPr>
        <p:spPr>
          <a:xfrm>
            <a:off x="388005" y="128226"/>
            <a:ext cx="9861563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1748D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Work Group Progress Dashboard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41748D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B7954A-9A36-4A52-6003-B00C15D79D51}"/>
              </a:ext>
            </a:extLst>
          </p:cNvPr>
          <p:cNvSpPr txBox="1"/>
          <p:nvPr/>
        </p:nvSpPr>
        <p:spPr>
          <a:xfrm>
            <a:off x="312527" y="1409611"/>
            <a:ext cx="1923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4174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Short-Term Goals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45DD02-255E-2A37-0FD9-8C09DE32D939}"/>
              </a:ext>
            </a:extLst>
          </p:cNvPr>
          <p:cNvSpPr txBox="1"/>
          <p:nvPr/>
        </p:nvSpPr>
        <p:spPr>
          <a:xfrm>
            <a:off x="2627941" y="1422535"/>
            <a:ext cx="221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4174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Org, Structure, SLT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389C75-BF4E-26AF-DDB4-7C525EED2593}"/>
              </a:ext>
            </a:extLst>
          </p:cNvPr>
          <p:cNvSpPr txBox="1"/>
          <p:nvPr/>
        </p:nvSpPr>
        <p:spPr>
          <a:xfrm>
            <a:off x="5021092" y="1422535"/>
            <a:ext cx="1941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4174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Provide Education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53336F-6C63-DCA0-9D07-E39793E8531C}"/>
              </a:ext>
            </a:extLst>
          </p:cNvPr>
          <p:cNvSpPr txBox="1"/>
          <p:nvPr/>
        </p:nvSpPr>
        <p:spPr>
          <a:xfrm>
            <a:off x="7096878" y="1432130"/>
            <a:ext cx="2656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4174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Review Corporate Bylaws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EA39A5-9602-FBA6-89EF-8C04157241AE}"/>
              </a:ext>
            </a:extLst>
          </p:cNvPr>
          <p:cNvSpPr txBox="1"/>
          <p:nvPr/>
        </p:nvSpPr>
        <p:spPr>
          <a:xfrm>
            <a:off x="9869550" y="1209164"/>
            <a:ext cx="2474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4174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Medical Staff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4174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Bylaws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rgbClr val="4174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– Credentialing Policy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1748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88EAB4-2FFC-ED07-0A1D-281B1F06F1BD}"/>
              </a:ext>
            </a:extLst>
          </p:cNvPr>
          <p:cNvSpPr txBox="1"/>
          <p:nvPr/>
        </p:nvSpPr>
        <p:spPr>
          <a:xfrm>
            <a:off x="2716568" y="3752601"/>
            <a:ext cx="2311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4174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Quality Management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C64FA2-1751-C4F0-AD82-F354A67B7172}"/>
              </a:ext>
            </a:extLst>
          </p:cNvPr>
          <p:cNvSpPr txBox="1"/>
          <p:nvPr/>
        </p:nvSpPr>
        <p:spPr>
          <a:xfrm>
            <a:off x="168024" y="3723256"/>
            <a:ext cx="2153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4174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Peer Review Policies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3B926E-816F-C10F-DB81-F733D59DCF00}"/>
              </a:ext>
            </a:extLst>
          </p:cNvPr>
          <p:cNvSpPr txBox="1"/>
          <p:nvPr/>
        </p:nvSpPr>
        <p:spPr>
          <a:xfrm>
            <a:off x="5748654" y="3765738"/>
            <a:ext cx="1129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4174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2BSafe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FDF2E94-5823-2603-A935-7DB118C59E4B}"/>
              </a:ext>
            </a:extLst>
          </p:cNvPr>
          <p:cNvSpPr txBox="1"/>
          <p:nvPr/>
        </p:nvSpPr>
        <p:spPr>
          <a:xfrm>
            <a:off x="7479389" y="3606210"/>
            <a:ext cx="2166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4174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Meeting Information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rgbClr val="4174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&amp; Flow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1748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077077C-D6DB-3335-63A9-34A8ACCA449B}"/>
              </a:ext>
            </a:extLst>
          </p:cNvPr>
          <p:cNvSpPr txBox="1"/>
          <p:nvPr/>
        </p:nvSpPr>
        <p:spPr>
          <a:xfrm>
            <a:off x="9752551" y="3744521"/>
            <a:ext cx="23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41748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Trust &amp; Accountability</a:t>
            </a: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B5CED47B-58ED-4D9C-AB26-1DD79E0EB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178728"/>
              </p:ext>
            </p:extLst>
          </p:nvPr>
        </p:nvGraphicFramePr>
        <p:xfrm>
          <a:off x="618952" y="1917583"/>
          <a:ext cx="1738760" cy="1734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B5CED47B-58ED-4D9C-AB26-1DD79E0EB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163788"/>
              </p:ext>
            </p:extLst>
          </p:nvPr>
        </p:nvGraphicFramePr>
        <p:xfrm>
          <a:off x="5171963" y="1888789"/>
          <a:ext cx="1738760" cy="1734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B5CED47B-58ED-4D9C-AB26-1DD79E0EB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794817"/>
              </p:ext>
            </p:extLst>
          </p:nvPr>
        </p:nvGraphicFramePr>
        <p:xfrm>
          <a:off x="5131119" y="4252541"/>
          <a:ext cx="1880130" cy="192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9" name="Chart 38">
            <a:extLst>
              <a:ext uri="{FF2B5EF4-FFF2-40B4-BE49-F238E27FC236}">
                <a16:creationId xmlns:a16="http://schemas.microsoft.com/office/drawing/2014/main" id="{B5CED47B-58ED-4D9C-AB26-1DD79E0EB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845182"/>
              </p:ext>
            </p:extLst>
          </p:nvPr>
        </p:nvGraphicFramePr>
        <p:xfrm>
          <a:off x="9869550" y="4224530"/>
          <a:ext cx="1880130" cy="192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id="{B5CED47B-58ED-4D9C-AB26-1DD79E0EB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374481"/>
              </p:ext>
            </p:extLst>
          </p:nvPr>
        </p:nvGraphicFramePr>
        <p:xfrm>
          <a:off x="182761" y="1594277"/>
          <a:ext cx="2234031" cy="2028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44" name="Chart 43">
            <a:extLst>
              <a:ext uri="{FF2B5EF4-FFF2-40B4-BE49-F238E27FC236}">
                <a16:creationId xmlns:a16="http://schemas.microsoft.com/office/drawing/2014/main" id="{B5CED47B-58ED-4D9C-AB26-1DD79E0EB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512853"/>
              </p:ext>
            </p:extLst>
          </p:nvPr>
        </p:nvGraphicFramePr>
        <p:xfrm>
          <a:off x="2440014" y="1616796"/>
          <a:ext cx="2291433" cy="2035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45" name="Chart 44">
            <a:extLst>
              <a:ext uri="{FF2B5EF4-FFF2-40B4-BE49-F238E27FC236}">
                <a16:creationId xmlns:a16="http://schemas.microsoft.com/office/drawing/2014/main" id="{B5CED47B-58ED-4D9C-AB26-1DD79E0EB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999147"/>
              </p:ext>
            </p:extLst>
          </p:nvPr>
        </p:nvGraphicFramePr>
        <p:xfrm>
          <a:off x="4829672" y="1606114"/>
          <a:ext cx="2281650" cy="2045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47" name="Chart 46">
            <a:extLst>
              <a:ext uri="{FF2B5EF4-FFF2-40B4-BE49-F238E27FC236}">
                <a16:creationId xmlns:a16="http://schemas.microsoft.com/office/drawing/2014/main" id="{B5CED47B-58ED-4D9C-AB26-1DD79E0EB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086380"/>
              </p:ext>
            </p:extLst>
          </p:nvPr>
        </p:nvGraphicFramePr>
        <p:xfrm>
          <a:off x="7156891" y="1632528"/>
          <a:ext cx="2384328" cy="199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id="{B5CED47B-58ED-4D9C-AB26-1DD79E0EB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436033"/>
              </p:ext>
            </p:extLst>
          </p:nvPr>
        </p:nvGraphicFramePr>
        <p:xfrm>
          <a:off x="9597962" y="1632528"/>
          <a:ext cx="2410783" cy="1960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49" name="Chart 48">
            <a:extLst>
              <a:ext uri="{FF2B5EF4-FFF2-40B4-BE49-F238E27FC236}">
                <a16:creationId xmlns:a16="http://schemas.microsoft.com/office/drawing/2014/main" id="{B5CED47B-58ED-4D9C-AB26-1DD79E0EB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210709"/>
              </p:ext>
            </p:extLst>
          </p:nvPr>
        </p:nvGraphicFramePr>
        <p:xfrm>
          <a:off x="0" y="4018109"/>
          <a:ext cx="2235712" cy="2112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50" name="Chart 49">
            <a:extLst>
              <a:ext uri="{FF2B5EF4-FFF2-40B4-BE49-F238E27FC236}">
                <a16:creationId xmlns:a16="http://schemas.microsoft.com/office/drawing/2014/main" id="{B5CED47B-58ED-4D9C-AB26-1DD79E0EB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082007"/>
              </p:ext>
            </p:extLst>
          </p:nvPr>
        </p:nvGraphicFramePr>
        <p:xfrm>
          <a:off x="2458768" y="3995868"/>
          <a:ext cx="2235712" cy="2112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aphicFrame>
        <p:nvGraphicFramePr>
          <p:cNvPr id="51" name="Chart 50">
            <a:extLst>
              <a:ext uri="{FF2B5EF4-FFF2-40B4-BE49-F238E27FC236}">
                <a16:creationId xmlns:a16="http://schemas.microsoft.com/office/drawing/2014/main" id="{B5CED47B-58ED-4D9C-AB26-1DD79E0EB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822063"/>
              </p:ext>
            </p:extLst>
          </p:nvPr>
        </p:nvGraphicFramePr>
        <p:xfrm>
          <a:off x="4953328" y="3995867"/>
          <a:ext cx="2235712" cy="2112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graphicFrame>
        <p:nvGraphicFramePr>
          <p:cNvPr id="52" name="Chart 51">
            <a:extLst>
              <a:ext uri="{FF2B5EF4-FFF2-40B4-BE49-F238E27FC236}">
                <a16:creationId xmlns:a16="http://schemas.microsoft.com/office/drawing/2014/main" id="{B5CED47B-58ED-4D9C-AB26-1DD79E0EB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836423"/>
              </p:ext>
            </p:extLst>
          </p:nvPr>
        </p:nvGraphicFramePr>
        <p:xfrm>
          <a:off x="7374990" y="3995866"/>
          <a:ext cx="2235712" cy="2112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graphicFrame>
        <p:nvGraphicFramePr>
          <p:cNvPr id="53" name="Chart 52">
            <a:extLst>
              <a:ext uri="{FF2B5EF4-FFF2-40B4-BE49-F238E27FC236}">
                <a16:creationId xmlns:a16="http://schemas.microsoft.com/office/drawing/2014/main" id="{B5CED47B-58ED-4D9C-AB26-1DD79E0EB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859573"/>
              </p:ext>
            </p:extLst>
          </p:nvPr>
        </p:nvGraphicFramePr>
        <p:xfrm>
          <a:off x="9610702" y="4126806"/>
          <a:ext cx="2410783" cy="1960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</p:spTree>
    <p:extLst>
      <p:ext uri="{BB962C8B-B14F-4D97-AF65-F5344CB8AC3E}">
        <p14:creationId xmlns:p14="http://schemas.microsoft.com/office/powerpoint/2010/main" val="481907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E9142C3-BD7F-2353-5D10-11A3C90E784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970108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think-cell Slide" r:id="rId5" imgW="347" imgH="348" progId="TCLayout.ActiveDocument.1">
                  <p:embed/>
                </p:oleObj>
              </mc:Choice>
              <mc:Fallback>
                <p:oleObj name="think-cell Slide" r:id="rId5" imgW="347" imgH="34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E9142C3-BD7F-2353-5D10-11A3C90E78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B654D7A-B4CD-2CC7-18ED-CFF73032C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816" y="120552"/>
            <a:ext cx="2701238" cy="654429"/>
          </a:xfrm>
        </p:spPr>
        <p:txBody>
          <a:bodyPr vert="horz">
            <a:normAutofit/>
          </a:bodyPr>
          <a:lstStyle/>
          <a:p>
            <a:r>
              <a:rPr lang="en-US" sz="4000" b="1" err="1">
                <a:solidFill>
                  <a:srgbClr val="4174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SCORcard</a:t>
            </a:r>
            <a:endParaRPr lang="en-US" sz="4000" b="1">
              <a:solidFill>
                <a:srgbClr val="4174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/>
          <p:cNvCxnSpPr>
            <a:cxnSpLocks/>
          </p:cNvCxnSpPr>
          <p:nvPr/>
        </p:nvCxnSpPr>
        <p:spPr>
          <a:xfrm flipV="1">
            <a:off x="6074065" y="1192774"/>
            <a:ext cx="0" cy="5264199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394770" y="2292532"/>
            <a:ext cx="569713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Created and implemented action plan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Prioritized recommendations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Launched workgroup team meetings and planning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Regular meetings of Peer Review Committee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Implemented regular and internal communications updates	 	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1094110" y="6456973"/>
            <a:ext cx="2472271" cy="365125"/>
          </a:xfrm>
        </p:spPr>
        <p:txBody>
          <a:bodyPr/>
          <a:lstStyle/>
          <a:p>
            <a:fld id="{86AA6187-B8A8-4834-9911-7E584E7E5434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2/5/2024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94770" y="1611833"/>
            <a:ext cx="3811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Tasks Completed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70363" y="1855346"/>
            <a:ext cx="1794215" cy="1634572"/>
            <a:chOff x="-2603347" y="631234"/>
            <a:chExt cx="2035726" cy="2079163"/>
          </a:xfrm>
        </p:grpSpPr>
        <p:graphicFrame>
          <p:nvGraphicFramePr>
            <p:cNvPr id="40" name="Chart 39">
              <a:extLst>
                <a:ext uri="{FF2B5EF4-FFF2-40B4-BE49-F238E27FC236}">
                  <a16:creationId xmlns:a16="http://schemas.microsoft.com/office/drawing/2014/main" id="{B5CED47B-58ED-4D9C-AB26-1DD79E0EB4E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965859"/>
                </p:ext>
              </p:extLst>
            </p:nvPr>
          </p:nvGraphicFramePr>
          <p:xfrm>
            <a:off x="-2603347" y="631234"/>
            <a:ext cx="2035726" cy="20791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A987C20-51C5-4824-96CA-87B610B76AD6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-2428145" y="1187331"/>
              <a:ext cx="1571945" cy="74382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41748D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100%</a:t>
              </a:r>
              <a:endParaRPr lang="en-US" sz="1600" b="1" dirty="0">
                <a:solidFill>
                  <a:srgbClr val="41748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600" b="1" dirty="0">
                  <a:solidFill>
                    <a:srgbClr val="41748D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complete</a:t>
              </a:r>
              <a:endParaRPr lang="en-IN" sz="1600" b="1" dirty="0">
                <a:solidFill>
                  <a:srgbClr val="41748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315857" y="1314025"/>
            <a:ext cx="3869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4174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1: Short Term Goals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FA6D7-84CA-731B-EF2D-9BB0A695B6BB}"/>
              </a:ext>
            </a:extLst>
          </p:cNvPr>
          <p:cNvSpPr txBox="1"/>
          <p:nvPr/>
        </p:nvSpPr>
        <p:spPr>
          <a:xfrm>
            <a:off x="315857" y="3600554"/>
            <a:ext cx="4741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E0892D-A3F9-F9E8-9E31-036A5E92E240}"/>
              </a:ext>
            </a:extLst>
          </p:cNvPr>
          <p:cNvSpPr txBox="1"/>
          <p:nvPr/>
        </p:nvSpPr>
        <p:spPr>
          <a:xfrm>
            <a:off x="2250650" y="2226457"/>
            <a:ext cx="3381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Our action plan to support rapid, systemic changes to drive organizational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direction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70BC6B-4589-A043-F326-C76B751DA01B}"/>
              </a:ext>
            </a:extLst>
          </p:cNvPr>
          <p:cNvSpPr/>
          <p:nvPr/>
        </p:nvSpPr>
        <p:spPr>
          <a:xfrm>
            <a:off x="320705" y="4183471"/>
            <a:ext cx="569713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Notable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 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ignificant progress made on all focus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areas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Peer review and M&amp;M will continue and will be supported and overseen by Medical Staff and Administration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will continue whe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 appropriate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9BF7E5E-070A-4F09-07D2-AB03D40790D3}"/>
              </a:ext>
            </a:extLst>
          </p:cNvPr>
          <p:cNvSpPr/>
          <p:nvPr/>
        </p:nvSpPr>
        <p:spPr>
          <a:xfrm>
            <a:off x="0" y="806724"/>
            <a:ext cx="12192000" cy="3860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30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E9142C3-BD7F-2353-5D10-11A3C90E784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think-cell Slide" r:id="rId5" imgW="347" imgH="348" progId="TCLayout.ActiveDocument.1">
                  <p:embed/>
                </p:oleObj>
              </mc:Choice>
              <mc:Fallback>
                <p:oleObj name="think-cell Slide" r:id="rId5" imgW="347" imgH="34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E9142C3-BD7F-2353-5D10-11A3C90E78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6266679" y="2303480"/>
            <a:ext cx="57327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Restructured management team and organizational structure for increased cohesion and accountability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Ensured the Chief Medical Officer is involved in clinical, behavioral, and health issues for all physicians and Advanced Practice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Providers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On-boarded new leadership positions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1094110" y="6456973"/>
            <a:ext cx="2472271" cy="365125"/>
          </a:xfrm>
        </p:spPr>
        <p:txBody>
          <a:bodyPr/>
          <a:lstStyle/>
          <a:p>
            <a:fld id="{70972356-4A3E-4DE8-BC81-FE8CD88E8A34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2/5/2024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09940" y="1758971"/>
            <a:ext cx="3811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Tasks Completed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E0892D-A3F9-F9E8-9E31-036A5E92E240}"/>
              </a:ext>
            </a:extLst>
          </p:cNvPr>
          <p:cNvSpPr txBox="1"/>
          <p:nvPr/>
        </p:nvSpPr>
        <p:spPr>
          <a:xfrm>
            <a:off x="2004489" y="2848390"/>
            <a:ext cx="33811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Our work to restructure, simplify and identify the right people to lead CMC through performance improvement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D63E5CE-83C5-30E8-F593-0B3A059960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185776"/>
              </p:ext>
            </p:extLst>
          </p:nvPr>
        </p:nvGraphicFramePr>
        <p:xfrm>
          <a:off x="254237" y="2483265"/>
          <a:ext cx="1636831" cy="1671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CBB816C-9AE1-7081-7AAB-FBD77349C4F0}"/>
              </a:ext>
            </a:extLst>
          </p:cNvPr>
          <p:cNvSpPr txBox="1">
            <a:spLocks noChangeAspect="1"/>
          </p:cNvSpPr>
          <p:nvPr/>
        </p:nvSpPr>
        <p:spPr>
          <a:xfrm>
            <a:off x="497878" y="3098819"/>
            <a:ext cx="11924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41748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90%</a:t>
            </a:r>
            <a:endParaRPr lang="en-US" sz="1600" b="1" dirty="0">
              <a:solidFill>
                <a:srgbClr val="41748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b="1" dirty="0">
                <a:solidFill>
                  <a:srgbClr val="41748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complete</a:t>
            </a:r>
            <a:endParaRPr lang="en-IN" sz="1600" b="1" dirty="0">
              <a:solidFill>
                <a:srgbClr val="41748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50A4A0-DFDC-28D0-1084-201B04C48E60}"/>
              </a:ext>
            </a:extLst>
          </p:cNvPr>
          <p:cNvSpPr/>
          <p:nvPr/>
        </p:nvSpPr>
        <p:spPr>
          <a:xfrm>
            <a:off x="140816" y="1303176"/>
            <a:ext cx="51568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4174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2: Organization, Structure and Composition of Senior Leadership Team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3806D4F-2FFE-BE53-2B9D-08CD9043F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816" y="120552"/>
            <a:ext cx="2701238" cy="654429"/>
          </a:xfrm>
        </p:spPr>
        <p:txBody>
          <a:bodyPr vert="horz">
            <a:normAutofit/>
          </a:bodyPr>
          <a:lstStyle/>
          <a:p>
            <a:r>
              <a:rPr lang="en-US" sz="4000" b="1" err="1">
                <a:solidFill>
                  <a:srgbClr val="4174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SCORcard</a:t>
            </a:r>
            <a:endParaRPr lang="en-US" sz="4000" b="1">
              <a:solidFill>
                <a:srgbClr val="4174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88B4DA8-B126-041A-1017-76BBEE8182B5}"/>
              </a:ext>
            </a:extLst>
          </p:cNvPr>
          <p:cNvCxnSpPr>
            <a:cxnSpLocks/>
          </p:cNvCxnSpPr>
          <p:nvPr/>
        </p:nvCxnSpPr>
        <p:spPr>
          <a:xfrm flipV="1">
            <a:off x="6074065" y="1192774"/>
            <a:ext cx="0" cy="5264199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D2FAA1F-4519-6ACC-764F-FB88FC12F715}"/>
              </a:ext>
            </a:extLst>
          </p:cNvPr>
          <p:cNvSpPr txBox="1"/>
          <p:nvPr/>
        </p:nvSpPr>
        <p:spPr>
          <a:xfrm>
            <a:off x="320705" y="4373004"/>
            <a:ext cx="4741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0984FFB-DCDF-92C2-ADDA-A7BFB8591CBD}"/>
              </a:ext>
            </a:extLst>
          </p:cNvPr>
          <p:cNvSpPr/>
          <p:nvPr/>
        </p:nvSpPr>
        <p:spPr>
          <a:xfrm>
            <a:off x="320705" y="4851438"/>
            <a:ext cx="5697131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management structure and accountability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physician leadership and oversight of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 medical operations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1DC0469-D2BD-1B0E-D68A-9569A2BFD21D}"/>
              </a:ext>
            </a:extLst>
          </p:cNvPr>
          <p:cNvSpPr/>
          <p:nvPr/>
        </p:nvSpPr>
        <p:spPr>
          <a:xfrm>
            <a:off x="0" y="806724"/>
            <a:ext cx="12192000" cy="3860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39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3EF0706-000C-AF8C-DAEF-E45878F80285}"/>
              </a:ext>
            </a:extLst>
          </p:cNvPr>
          <p:cNvSpPr/>
          <p:nvPr/>
        </p:nvSpPr>
        <p:spPr>
          <a:xfrm>
            <a:off x="113048" y="4657932"/>
            <a:ext cx="569713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Franklin Gothic Book" panose="020B0503020102020204" pitchFamily="34" charset="0"/>
              </a:rPr>
              <a:t>Improved leadership awareness and accountability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Franklin Gothic Book" panose="020B0503020102020204" pitchFamily="34" charset="0"/>
              </a:rPr>
              <a:t>Increase </a:t>
            </a:r>
            <a:r>
              <a:rPr lang="en-US" sz="1800" dirty="0">
                <a:latin typeface="Franklin Gothic Book" panose="020B0503020102020204" pitchFamily="34" charset="0"/>
              </a:rPr>
              <a:t>physician buy-in and leadership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>
                <a:latin typeface="Franklin Gothic Book" panose="020B0503020102020204" pitchFamily="34" charset="0"/>
              </a:rPr>
              <a:t>Overall </a:t>
            </a:r>
            <a:r>
              <a:rPr lang="en-US" dirty="0">
                <a:latin typeface="Franklin Gothic Book" panose="020B0503020102020204" pitchFamily="34" charset="0"/>
              </a:rPr>
              <a:t>increase in </a:t>
            </a:r>
            <a:r>
              <a:rPr lang="en-US" dirty="0" smtClean="0">
                <a:latin typeface="Franklin Gothic Book" panose="020B0503020102020204" pitchFamily="34" charset="0"/>
              </a:rPr>
              <a:t>leaders</a:t>
            </a:r>
            <a:r>
              <a:rPr lang="en-US" dirty="0">
                <a:latin typeface="Franklin Gothic Book" panose="020B0503020102020204" pitchFamily="34" charset="0"/>
              </a:rPr>
              <a:t>’ understanding </a:t>
            </a:r>
            <a:r>
              <a:rPr lang="en-US" dirty="0" smtClean="0">
                <a:latin typeface="Franklin Gothic Book" panose="020B0503020102020204" pitchFamily="34" charset="0"/>
              </a:rPr>
              <a:t>of</a:t>
            </a: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dirty="0" smtClean="0">
                <a:latin typeface="Franklin Gothic Book" panose="020B0503020102020204" pitchFamily="34" charset="0"/>
              </a:rPr>
              <a:t>roles </a:t>
            </a:r>
            <a:r>
              <a:rPr lang="en-US" dirty="0">
                <a:latin typeface="Franklin Gothic Book" panose="020B0503020102020204" pitchFamily="34" charset="0"/>
              </a:rPr>
              <a:t>and responsibilities and </a:t>
            </a:r>
            <a:r>
              <a:rPr lang="en-US" dirty="0" smtClean="0">
                <a:latin typeface="Franklin Gothic Book" panose="020B0503020102020204" pitchFamily="34" charset="0"/>
              </a:rPr>
              <a:t>goals for performance improvement</a:t>
            </a:r>
            <a:endParaRPr lang="en-US" sz="1800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E9142C3-BD7F-2353-5D10-11A3C90E784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970108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think-cell Slide" r:id="rId5" imgW="347" imgH="348" progId="TCLayout.ActiveDocument.1">
                  <p:embed/>
                </p:oleObj>
              </mc:Choice>
              <mc:Fallback>
                <p:oleObj name="think-cell Slide" r:id="rId5" imgW="347" imgH="34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E9142C3-BD7F-2353-5D10-11A3C90E78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1094110" y="6456973"/>
            <a:ext cx="2472271" cy="365125"/>
          </a:xfrm>
        </p:spPr>
        <p:txBody>
          <a:bodyPr/>
          <a:lstStyle/>
          <a:p>
            <a:fld id="{23425613-4947-4DA8-B9E8-F88F09010C53}" type="datetime1">
              <a:rPr lang="en-US" smtClean="0"/>
              <a:t>2/5/2024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806724"/>
            <a:ext cx="12192000" cy="3860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id="{B5CED47B-58ED-4D9C-AB26-1DD79E0EB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195815"/>
              </p:ext>
            </p:extLst>
          </p:nvPr>
        </p:nvGraphicFramePr>
        <p:xfrm>
          <a:off x="113048" y="2232597"/>
          <a:ext cx="1721689" cy="1758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6A987C20-51C5-4824-96CA-87B610B76AD6}"/>
              </a:ext>
            </a:extLst>
          </p:cNvPr>
          <p:cNvSpPr txBox="1">
            <a:spLocks noChangeAspect="1"/>
          </p:cNvSpPr>
          <p:nvPr/>
        </p:nvSpPr>
        <p:spPr>
          <a:xfrm>
            <a:off x="245478" y="2835658"/>
            <a:ext cx="1363166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41748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40%</a:t>
            </a:r>
            <a:endParaRPr lang="en-US" sz="1600" b="1" dirty="0">
              <a:solidFill>
                <a:srgbClr val="41748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b="1" dirty="0">
                <a:solidFill>
                  <a:srgbClr val="41748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Complete</a:t>
            </a:r>
            <a:endParaRPr lang="en-IN" sz="1600" b="1" dirty="0">
              <a:solidFill>
                <a:srgbClr val="41748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0816" y="23222"/>
            <a:ext cx="25392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err="1">
                <a:solidFill>
                  <a:srgbClr val="41748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SCORcard</a:t>
            </a:r>
            <a:endParaRPr lang="en-US" sz="36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10A8A0-70FA-8EA0-64F9-06740D6A58F5}"/>
              </a:ext>
            </a:extLst>
          </p:cNvPr>
          <p:cNvSpPr txBox="1"/>
          <p:nvPr/>
        </p:nvSpPr>
        <p:spPr>
          <a:xfrm>
            <a:off x="1918646" y="2771751"/>
            <a:ext cx="39293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ocus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core duties and responsibilities for the Board, Senior Leadership and Medical Staff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ECED73-1D78-75E3-909C-36EFFA3EB449}"/>
              </a:ext>
            </a:extLst>
          </p:cNvPr>
          <p:cNvSpPr/>
          <p:nvPr/>
        </p:nvSpPr>
        <p:spPr>
          <a:xfrm>
            <a:off x="140816" y="1303176"/>
            <a:ext cx="51568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4174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3: Provide Education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1F467C-5648-0B1A-9A36-A0F136A155E8}"/>
              </a:ext>
            </a:extLst>
          </p:cNvPr>
          <p:cNvSpPr txBox="1"/>
          <p:nvPr/>
        </p:nvSpPr>
        <p:spPr>
          <a:xfrm>
            <a:off x="320705" y="4155294"/>
            <a:ext cx="4741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1589D7-6C27-7180-5B17-E14082EB3971}"/>
              </a:ext>
            </a:extLst>
          </p:cNvPr>
          <p:cNvSpPr/>
          <p:nvPr/>
        </p:nvSpPr>
        <p:spPr>
          <a:xfrm>
            <a:off x="6388697" y="2012763"/>
            <a:ext cx="553333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Franklin Gothic Book" panose="020B0503020102020204" pitchFamily="34" charset="0"/>
              </a:rPr>
              <a:t>Developed and implemented initial education plans for</a:t>
            </a:r>
            <a:r>
              <a:rPr lang="en-US" dirty="0" smtClean="0">
                <a:latin typeface="Franklin Gothic Book" panose="020B0503020102020204" pitchFamily="34" charset="0"/>
              </a:rPr>
              <a:t>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Franklin Gothic Book" panose="020B0503020102020204" pitchFamily="34" charset="0"/>
              </a:rPr>
              <a:t>Board of Directors at 2023 Board of Trustees Annual Retreat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dirty="0">
              <a:latin typeface="Franklin Gothic Book" panose="020B05030201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Franklin Gothic Book" panose="020B0503020102020204" pitchFamily="34" charset="0"/>
              </a:rPr>
              <a:t>Senior Leadership at multiple occasions including retreat and on-site meetings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dirty="0">
              <a:latin typeface="Franklin Gothic Book" panose="020B05030201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Franklin Gothic Book" panose="020B0503020102020204" pitchFamily="34" charset="0"/>
              </a:rPr>
              <a:t>Medical Staff including </a:t>
            </a:r>
            <a:r>
              <a:rPr lang="en-US" dirty="0" smtClean="0">
                <a:latin typeface="Franklin Gothic Book" panose="020B0503020102020204" pitchFamily="34" charset="0"/>
              </a:rPr>
              <a:t>education and orientation for leaders by role and for key committee membership positions</a:t>
            </a:r>
            <a:endParaRPr lang="en-US" dirty="0" smtClean="0">
              <a:latin typeface="Franklin Gothic Book" panose="020B0503020102020204" pitchFamily="34" charset="0"/>
            </a:endParaRPr>
          </a:p>
          <a:p>
            <a:endParaRPr lang="en-US" dirty="0" smtClean="0">
              <a:latin typeface="Franklin Gothic Book" panose="020B0503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>
                <a:latin typeface="Franklin Gothic Book" panose="020B0503020102020204" pitchFamily="34" charset="0"/>
              </a:rPr>
              <a:t>Created draft of education and orientation matrix for </a:t>
            </a:r>
            <a:r>
              <a:rPr lang="en-US" dirty="0" smtClean="0">
                <a:latin typeface="Franklin Gothic Book" panose="020B0503020102020204" pitchFamily="34" charset="0"/>
              </a:rPr>
              <a:t>consistent implementation</a:t>
            </a:r>
            <a:endParaRPr lang="en-US" dirty="0" smtClean="0">
              <a:latin typeface="Franklin Gothic Book" panose="020B0503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latin typeface="Franklin Gothic Book" panose="020B05030201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C8FBC77-3C3B-1D9D-EE6C-27D2B8C44E27}"/>
              </a:ext>
            </a:extLst>
          </p:cNvPr>
          <p:cNvSpPr/>
          <p:nvPr/>
        </p:nvSpPr>
        <p:spPr>
          <a:xfrm>
            <a:off x="6679665" y="1489543"/>
            <a:ext cx="3811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Tasks Completed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F92D9E3-998E-9261-56D9-9A615443A569}"/>
              </a:ext>
            </a:extLst>
          </p:cNvPr>
          <p:cNvCxnSpPr>
            <a:cxnSpLocks/>
          </p:cNvCxnSpPr>
          <p:nvPr/>
        </p:nvCxnSpPr>
        <p:spPr>
          <a:xfrm flipV="1">
            <a:off x="6074065" y="1192774"/>
            <a:ext cx="0" cy="5264199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186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E9142C3-BD7F-2353-5D10-11A3C90E784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970108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think-cell Slide" r:id="rId5" imgW="347" imgH="348" progId="TCLayout.ActiveDocument.1">
                  <p:embed/>
                </p:oleObj>
              </mc:Choice>
              <mc:Fallback>
                <p:oleObj name="think-cell Slide" r:id="rId5" imgW="347" imgH="34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E9142C3-BD7F-2353-5D10-11A3C90E78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1094110" y="6456973"/>
            <a:ext cx="2472271" cy="365125"/>
          </a:xfrm>
        </p:spPr>
        <p:txBody>
          <a:bodyPr/>
          <a:lstStyle/>
          <a:p>
            <a:fld id="{DDB817AA-5F1B-4952-ADA0-5F3667BC4E06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2/5/2024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FF2530B-E35D-9A7F-AB3F-C24481773514}"/>
              </a:ext>
            </a:extLst>
          </p:cNvPr>
          <p:cNvSpPr/>
          <p:nvPr/>
        </p:nvSpPr>
        <p:spPr>
          <a:xfrm>
            <a:off x="140816" y="1689622"/>
            <a:ext cx="54981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en-US" sz="1600" i="1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Revise and update regarding the role of the Quality Management and Patient Experience Committee</a:t>
            </a:r>
            <a:endParaRPr lang="en-IN" sz="16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E79CC5-0699-A307-17A3-A4F28CD50191}"/>
              </a:ext>
            </a:extLst>
          </p:cNvPr>
          <p:cNvSpPr/>
          <p:nvPr/>
        </p:nvSpPr>
        <p:spPr>
          <a:xfrm>
            <a:off x="140816" y="1303176"/>
            <a:ext cx="51568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4174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4: Review Corporate Bylaws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6BF11F-F8C6-00C8-CEBE-930DF2280A15}"/>
              </a:ext>
            </a:extLst>
          </p:cNvPr>
          <p:cNvSpPr txBox="1"/>
          <p:nvPr/>
        </p:nvSpPr>
        <p:spPr>
          <a:xfrm>
            <a:off x="2116564" y="2725725"/>
            <a:ext cx="3750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core duties and responsibilities for the Board, Senior Leadership and Medical Staff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A8FA34-C913-2839-79A4-9F7055BEC5C5}"/>
              </a:ext>
            </a:extLst>
          </p:cNvPr>
          <p:cNvSpPr/>
          <p:nvPr/>
        </p:nvSpPr>
        <p:spPr>
          <a:xfrm>
            <a:off x="6739382" y="2232725"/>
            <a:ext cx="513190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Updated Quality Management and Patient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Experience Committee processes to ensure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compliance with regulatory requirements and leverage industry best practices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Utilized most recent analysis from industry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quality assurance and risk management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company DNV to improve and expand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bylaws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Reflect improved processes and clarity for medical staff representation on Board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E6A801-91DA-F25A-60BB-CB40170844E7}"/>
              </a:ext>
            </a:extLst>
          </p:cNvPr>
          <p:cNvSpPr/>
          <p:nvPr/>
        </p:nvSpPr>
        <p:spPr>
          <a:xfrm>
            <a:off x="6679665" y="1489543"/>
            <a:ext cx="3811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Tasks Completed 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D32850D-0998-170C-57B5-BCB3BC87F757}"/>
              </a:ext>
            </a:extLst>
          </p:cNvPr>
          <p:cNvCxnSpPr>
            <a:cxnSpLocks/>
          </p:cNvCxnSpPr>
          <p:nvPr/>
        </p:nvCxnSpPr>
        <p:spPr>
          <a:xfrm flipV="1">
            <a:off x="6074065" y="1192774"/>
            <a:ext cx="0" cy="5264199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DC47B6CB-15A6-168A-DDDA-06642474169C}"/>
              </a:ext>
            </a:extLst>
          </p:cNvPr>
          <p:cNvSpPr/>
          <p:nvPr/>
        </p:nvSpPr>
        <p:spPr>
          <a:xfrm>
            <a:off x="320705" y="4643398"/>
            <a:ext cx="569713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quality management oversight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processes that promote and support consistent improvements in quality and patient experience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bylaws in line with industry best-practices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1147819-FED2-A7AF-E62B-5371070CB1F3}"/>
              </a:ext>
            </a:extLst>
          </p:cNvPr>
          <p:cNvSpPr txBox="1"/>
          <p:nvPr/>
        </p:nvSpPr>
        <p:spPr>
          <a:xfrm>
            <a:off x="320705" y="4155294"/>
            <a:ext cx="4741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B1FED0E6-DFE2-0074-54A5-C48BDE00D2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082236"/>
              </p:ext>
            </p:extLst>
          </p:nvPr>
        </p:nvGraphicFramePr>
        <p:xfrm>
          <a:off x="113048" y="2232597"/>
          <a:ext cx="1721689" cy="1758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506FEDCE-8360-56AC-FEB9-5E723991912B}"/>
              </a:ext>
            </a:extLst>
          </p:cNvPr>
          <p:cNvSpPr txBox="1">
            <a:spLocks noChangeAspect="1"/>
          </p:cNvSpPr>
          <p:nvPr/>
        </p:nvSpPr>
        <p:spPr>
          <a:xfrm>
            <a:off x="325712" y="2853944"/>
            <a:ext cx="128293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41748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65%</a:t>
            </a:r>
            <a:endParaRPr lang="en-US" sz="1600" b="1" dirty="0">
              <a:solidFill>
                <a:srgbClr val="41748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b="1" dirty="0">
                <a:solidFill>
                  <a:srgbClr val="41748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Complete</a:t>
            </a:r>
            <a:endParaRPr lang="en-IN" sz="1600" b="1" dirty="0">
              <a:solidFill>
                <a:srgbClr val="41748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1CA9021-2C08-3C46-D960-FB64EBEF0EC1}"/>
              </a:ext>
            </a:extLst>
          </p:cNvPr>
          <p:cNvSpPr/>
          <p:nvPr/>
        </p:nvSpPr>
        <p:spPr>
          <a:xfrm>
            <a:off x="140816" y="23222"/>
            <a:ext cx="25392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err="1">
                <a:solidFill>
                  <a:srgbClr val="41748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SCORcard</a:t>
            </a:r>
            <a:endParaRPr lang="en-US" sz="36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349F07B-5BF6-EA33-CF99-833EEFE4A9E3}"/>
              </a:ext>
            </a:extLst>
          </p:cNvPr>
          <p:cNvSpPr/>
          <p:nvPr/>
        </p:nvSpPr>
        <p:spPr>
          <a:xfrm>
            <a:off x="0" y="806724"/>
            <a:ext cx="12192000" cy="3860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4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E9142C3-BD7F-2353-5D10-11A3C90E784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970108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think-cell Slide" r:id="rId5" imgW="347" imgH="348" progId="TCLayout.ActiveDocument.1">
                  <p:embed/>
                </p:oleObj>
              </mc:Choice>
              <mc:Fallback>
                <p:oleObj name="think-cell Slide" r:id="rId5" imgW="347" imgH="34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E9142C3-BD7F-2353-5D10-11A3C90E78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1094110" y="6456973"/>
            <a:ext cx="2472271" cy="365125"/>
          </a:xfrm>
        </p:spPr>
        <p:txBody>
          <a:bodyPr/>
          <a:lstStyle/>
          <a:p>
            <a:fld id="{FE937FB1-4BE4-4EC9-9C29-18929DC80885}" type="datetime1">
              <a:rPr lang="en-US" smtClean="0"/>
              <a:t>2/5/2024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806724"/>
            <a:ext cx="12192000" cy="3860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40816" y="37736"/>
            <a:ext cx="25392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err="1">
                <a:solidFill>
                  <a:srgbClr val="41748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SCORcard</a:t>
            </a:r>
            <a:endParaRPr lang="en-US" sz="36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BBAB74-71AC-85E6-C6C4-9D1D9E1D2502}"/>
              </a:ext>
            </a:extLst>
          </p:cNvPr>
          <p:cNvSpPr txBox="1"/>
          <p:nvPr/>
        </p:nvSpPr>
        <p:spPr>
          <a:xfrm>
            <a:off x="2111024" y="2848676"/>
            <a:ext cx="3381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 to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review, revise and update medical staff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bylaws and credentialing policy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1EAA6D-21CF-5232-CCA8-7FCE4FF652AB}"/>
              </a:ext>
            </a:extLst>
          </p:cNvPr>
          <p:cNvSpPr/>
          <p:nvPr/>
        </p:nvSpPr>
        <p:spPr>
          <a:xfrm>
            <a:off x="101884" y="1855844"/>
            <a:ext cx="5243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en-US" sz="1600" i="1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Actively involve MEC members, other physician leaders, and Senior Leadership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E519EF-5C35-45D6-3456-1B71A3643BA5}"/>
              </a:ext>
            </a:extLst>
          </p:cNvPr>
          <p:cNvSpPr/>
          <p:nvPr/>
        </p:nvSpPr>
        <p:spPr>
          <a:xfrm>
            <a:off x="101884" y="1122156"/>
            <a:ext cx="56605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4174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</a:t>
            </a:r>
            <a:r>
              <a:rPr lang="en-US" sz="2400" b="1" dirty="0" smtClean="0">
                <a:solidFill>
                  <a:srgbClr val="4174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5: </a:t>
            </a:r>
            <a:r>
              <a:rPr lang="en-US" sz="2400" b="1" dirty="0">
                <a:solidFill>
                  <a:srgbClr val="4174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Medical Staff </a:t>
            </a:r>
            <a:r>
              <a:rPr lang="en-US" sz="2400" b="1" dirty="0" smtClean="0">
                <a:solidFill>
                  <a:srgbClr val="4174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Bylaws &amp; Credentialing Policy </a:t>
            </a:r>
            <a:endParaRPr lang="en-US" sz="2400" b="1" dirty="0">
              <a:solidFill>
                <a:srgbClr val="4174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236F57-0F84-6AE0-D6F2-286E0B18635F}"/>
              </a:ext>
            </a:extLst>
          </p:cNvPr>
          <p:cNvSpPr/>
          <p:nvPr/>
        </p:nvSpPr>
        <p:spPr>
          <a:xfrm>
            <a:off x="6074065" y="1779687"/>
            <a:ext cx="59716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>
              <a:buFont typeface="Wingdings" panose="05000000000000000000" pitchFamily="2" charset="2"/>
              <a:buChar char="ü"/>
              <a:defRPr/>
            </a:pPr>
            <a:r>
              <a:rPr lang="en-US" sz="1600" dirty="0">
                <a:latin typeface="Franklin Gothic Book" panose="020B0503020102020204" pitchFamily="34" charset="0"/>
              </a:rPr>
              <a:t>Reviewed detailed recommendations for updating Medical Staff Bylaws and Organization &amp; Functions Manual from outside </a:t>
            </a:r>
            <a:r>
              <a:rPr lang="en-US" sz="1600" dirty="0" smtClean="0">
                <a:latin typeface="Franklin Gothic Book" panose="020B0503020102020204" pitchFamily="34" charset="0"/>
              </a:rPr>
              <a:t>experts</a:t>
            </a:r>
          </a:p>
          <a:p>
            <a:pPr marL="285750" indent="-285750" defTabSz="457200">
              <a:buFont typeface="Wingdings" panose="05000000000000000000" pitchFamily="2" charset="2"/>
              <a:buChar char="ü"/>
              <a:defRPr/>
            </a:pPr>
            <a:endParaRPr lang="en-US" sz="1600" dirty="0" smtClean="0">
              <a:latin typeface="Franklin Gothic Book" panose="020B05030201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ü"/>
              <a:defRPr/>
            </a:pPr>
            <a:r>
              <a:rPr lang="en-US" sz="1600" dirty="0">
                <a:latin typeface="Franklin Gothic Book" panose="020B0503020102020204" pitchFamily="34" charset="0"/>
              </a:rPr>
              <a:t>Created initial draft of Medical Staff Bylaws and Organization &amp; Functions Manual, along with an executive summary of </a:t>
            </a:r>
            <a:r>
              <a:rPr lang="en-US" sz="1600" dirty="0" smtClean="0">
                <a:latin typeface="Franklin Gothic Book" panose="020B0503020102020204" pitchFamily="34" charset="0"/>
              </a:rPr>
              <a:t>changes</a:t>
            </a:r>
          </a:p>
          <a:p>
            <a:pPr defTabSz="457200">
              <a:defRPr/>
            </a:pPr>
            <a:endParaRPr lang="en-US" sz="1600" dirty="0">
              <a:latin typeface="Franklin Gothic Book" panose="020B05030201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ü"/>
              <a:defRPr/>
            </a:pPr>
            <a:r>
              <a:rPr lang="en-US" sz="1600" dirty="0">
                <a:latin typeface="Franklin Gothic Book" panose="020B0503020102020204" pitchFamily="34" charset="0"/>
              </a:rPr>
              <a:t>Shared proposed changes with Medical Staff Officers for initial review and </a:t>
            </a:r>
            <a:r>
              <a:rPr lang="en-US" sz="1600" dirty="0" smtClean="0">
                <a:latin typeface="Franklin Gothic Book" panose="020B0503020102020204" pitchFamily="34" charset="0"/>
              </a:rPr>
              <a:t>feedback</a:t>
            </a:r>
            <a:endParaRPr lang="en-US" sz="1600" dirty="0">
              <a:latin typeface="Franklin Gothic Book" panose="020B0503020102020204" pitchFamily="34" charset="0"/>
            </a:endParaRPr>
          </a:p>
          <a:p>
            <a:pPr marL="285750" lvl="0" indent="-285750" defTabSz="457200">
              <a:buFont typeface="Wingdings" panose="05000000000000000000" pitchFamily="2" charset="2"/>
              <a:buChar char="ü"/>
              <a:defRPr/>
            </a:pPr>
            <a:endParaRPr lang="en-US" sz="1600" dirty="0" smtClean="0">
              <a:latin typeface="Franklin Gothic Book" panose="020B0503020102020204" pitchFamily="34" charset="0"/>
            </a:endParaRPr>
          </a:p>
          <a:p>
            <a:pPr marL="285750" lvl="0" indent="-285750" defTabSz="457200">
              <a:buFont typeface="Wingdings" panose="05000000000000000000" pitchFamily="2" charset="2"/>
              <a:buChar char="ü"/>
              <a:defRPr/>
            </a:pPr>
            <a:r>
              <a:rPr lang="en-US" sz="1600" dirty="0" smtClean="0">
                <a:latin typeface="Franklin Gothic Book" panose="020B0503020102020204" pitchFamily="34" charset="0"/>
              </a:rPr>
              <a:t>Reviewed </a:t>
            </a:r>
            <a:r>
              <a:rPr lang="en-US" sz="1600" dirty="0">
                <a:latin typeface="Franklin Gothic Book" panose="020B0503020102020204" pitchFamily="34" charset="0"/>
              </a:rPr>
              <a:t>detailed recommendations for updating </a:t>
            </a:r>
            <a:r>
              <a:rPr lang="en-US" sz="1600" dirty="0" smtClean="0">
                <a:latin typeface="Franklin Gothic Book" panose="020B0503020102020204" pitchFamily="34" charset="0"/>
              </a:rPr>
              <a:t>the </a:t>
            </a:r>
            <a:r>
              <a:rPr lang="en-US" sz="1600" dirty="0">
                <a:latin typeface="Franklin Gothic Book" panose="020B0503020102020204" pitchFamily="34" charset="0"/>
              </a:rPr>
              <a:t>C</a:t>
            </a:r>
            <a:r>
              <a:rPr lang="en-US" sz="1600" dirty="0" smtClean="0">
                <a:latin typeface="Franklin Gothic Book" panose="020B0503020102020204" pitchFamily="34" charset="0"/>
              </a:rPr>
              <a:t>redentialing Policy from </a:t>
            </a:r>
            <a:r>
              <a:rPr lang="en-US" sz="1600" dirty="0" smtClean="0">
                <a:latin typeface="Franklin Gothic Book" panose="020B0503020102020204" pitchFamily="34" charset="0"/>
              </a:rPr>
              <a:t>outside </a:t>
            </a:r>
            <a:r>
              <a:rPr lang="en-US" sz="1600" dirty="0">
                <a:latin typeface="Franklin Gothic Book" panose="020B0503020102020204" pitchFamily="34" charset="0"/>
              </a:rPr>
              <a:t>experts</a:t>
            </a:r>
          </a:p>
          <a:p>
            <a:pPr lvl="0" defTabSz="457200">
              <a:defRPr/>
            </a:pPr>
            <a:endParaRPr lang="en-US" sz="1600" dirty="0">
              <a:latin typeface="Franklin Gothic Book" panose="020B05030201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ü"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Franklin Gothic Book" panose="020B0503020102020204" pitchFamily="34" charset="0"/>
              </a:rPr>
              <a:t>Created initial draft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Franklin Gothic Book" panose="020B0503020102020204" pitchFamily="34" charset="0"/>
              </a:rPr>
              <a:t> of 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Franklin Gothic Book" panose="020B0503020102020204" pitchFamily="34" charset="0"/>
              </a:rPr>
              <a:t>Credentialing Policy, along with an executive summary of changes</a:t>
            </a:r>
          </a:p>
          <a:p>
            <a:pPr defTabSz="457200">
              <a:defRPr/>
            </a:pPr>
            <a:endParaRPr lang="en-US" sz="1600" dirty="0">
              <a:latin typeface="Franklin Gothic Book" panose="020B0503020102020204" pitchFamily="34" charset="0"/>
            </a:endParaRPr>
          </a:p>
          <a:p>
            <a:pPr marL="285750" indent="-285750" defTabSz="457200">
              <a:buFont typeface="Wingdings" panose="05000000000000000000" pitchFamily="2" charset="2"/>
              <a:buChar char="ü"/>
              <a:defRPr/>
            </a:pPr>
            <a:r>
              <a:rPr lang="en-US" sz="1600" dirty="0">
                <a:latin typeface="Franklin Gothic Book" panose="020B0503020102020204" pitchFamily="34" charset="0"/>
              </a:rPr>
              <a:t>Shared proposed changes with Medical Staff Officers and Credentials Committee Members for initial review and feedback</a:t>
            </a:r>
          </a:p>
          <a:p>
            <a:pPr defTabSz="457200">
              <a:defRPr/>
            </a:pPr>
            <a:endParaRPr lang="en-US" dirty="0">
              <a:latin typeface="Franklin Gothic Book" panose="020B05030201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95479DB-9BEC-978D-0982-AC749B146CDF}"/>
              </a:ext>
            </a:extLst>
          </p:cNvPr>
          <p:cNvSpPr/>
          <p:nvPr/>
        </p:nvSpPr>
        <p:spPr>
          <a:xfrm>
            <a:off x="6307092" y="1192773"/>
            <a:ext cx="3811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Tasks Completed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856FDA9-BBA3-9002-18E0-3915529D5B08}"/>
              </a:ext>
            </a:extLst>
          </p:cNvPr>
          <p:cNvSpPr/>
          <p:nvPr/>
        </p:nvSpPr>
        <p:spPr>
          <a:xfrm>
            <a:off x="320705" y="4633728"/>
            <a:ext cx="569713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457200"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latin typeface="Franklin Gothic Book" panose="020B0503020102020204" pitchFamily="34" charset="0"/>
              </a:rPr>
              <a:t>Initiation </a:t>
            </a:r>
            <a:r>
              <a:rPr lang="en-US" dirty="0">
                <a:latin typeface="Franklin Gothic Book" panose="020B0503020102020204" pitchFamily="34" charset="0"/>
              </a:rPr>
              <a:t>of Medical Staff Bylaws </a:t>
            </a:r>
            <a:r>
              <a:rPr lang="en-US" dirty="0" smtClean="0">
                <a:latin typeface="Franklin Gothic Book" panose="020B0503020102020204" pitchFamily="34" charset="0"/>
              </a:rPr>
              <a:t>and </a:t>
            </a:r>
            <a:r>
              <a:rPr lang="en-US" dirty="0">
                <a:latin typeface="Franklin Gothic Book" panose="020B0503020102020204" pitchFamily="34" charset="0"/>
              </a:rPr>
              <a:t>c</a:t>
            </a:r>
            <a:r>
              <a:rPr lang="en-US" dirty="0" smtClean="0">
                <a:latin typeface="Franklin Gothic Book" panose="020B0503020102020204" pitchFamily="34" charset="0"/>
              </a:rPr>
              <a:t>redentialing policy </a:t>
            </a:r>
            <a:r>
              <a:rPr lang="en-US" dirty="0" smtClean="0">
                <a:latin typeface="Franklin Gothic Book" panose="020B0503020102020204" pitchFamily="34" charset="0"/>
              </a:rPr>
              <a:t>review </a:t>
            </a:r>
            <a:r>
              <a:rPr lang="en-US" dirty="0">
                <a:latin typeface="Franklin Gothic Book" panose="020B0503020102020204" pitchFamily="34" charset="0"/>
              </a:rPr>
              <a:t>and </a:t>
            </a:r>
            <a:r>
              <a:rPr lang="en-US" dirty="0" smtClean="0">
                <a:latin typeface="Franklin Gothic Book" panose="020B0503020102020204" pitchFamily="34" charset="0"/>
              </a:rPr>
              <a:t>revision</a:t>
            </a:r>
          </a:p>
          <a:p>
            <a:pPr lvl="0" defTabSz="457200">
              <a:defRPr/>
            </a:pPr>
            <a:endParaRPr lang="en-US" dirty="0" smtClean="0">
              <a:latin typeface="Franklin Gothic Book" panose="020B0503020102020204" pitchFamily="34" charset="0"/>
            </a:endParaRPr>
          </a:p>
          <a:p>
            <a:pPr lvl="0" defTabSz="457200">
              <a:defRPr/>
            </a:pPr>
            <a:endParaRPr lang="en-US" sz="1600" dirty="0">
              <a:latin typeface="Franklin Gothic Book" panose="020B05030201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68D564-747F-0067-33D1-D529E0D3B342}"/>
              </a:ext>
            </a:extLst>
          </p:cNvPr>
          <p:cNvSpPr txBox="1"/>
          <p:nvPr/>
        </p:nvSpPr>
        <p:spPr>
          <a:xfrm>
            <a:off x="309536" y="4137470"/>
            <a:ext cx="4741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DB82072-7142-8EB8-24F5-57238F23BD7B}"/>
              </a:ext>
            </a:extLst>
          </p:cNvPr>
          <p:cNvCxnSpPr>
            <a:cxnSpLocks/>
          </p:cNvCxnSpPr>
          <p:nvPr/>
        </p:nvCxnSpPr>
        <p:spPr>
          <a:xfrm flipV="1">
            <a:off x="6074065" y="1192774"/>
            <a:ext cx="0" cy="5264199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6A970E5D-FA4A-0992-2F08-3F51E351D5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085754"/>
              </p:ext>
            </p:extLst>
          </p:nvPr>
        </p:nvGraphicFramePr>
        <p:xfrm>
          <a:off x="307446" y="2371633"/>
          <a:ext cx="1721689" cy="1758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0A7A2F06-B27A-8528-3EA6-8C5D5673458E}"/>
              </a:ext>
            </a:extLst>
          </p:cNvPr>
          <p:cNvSpPr txBox="1">
            <a:spLocks noChangeAspect="1"/>
          </p:cNvSpPr>
          <p:nvPr/>
        </p:nvSpPr>
        <p:spPr>
          <a:xfrm>
            <a:off x="520110" y="2992980"/>
            <a:ext cx="128293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41748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55%</a:t>
            </a:r>
            <a:endParaRPr lang="en-US" sz="1600" b="1" dirty="0">
              <a:solidFill>
                <a:srgbClr val="41748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b="1" dirty="0">
                <a:solidFill>
                  <a:srgbClr val="41748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Complete</a:t>
            </a:r>
            <a:endParaRPr lang="en-IN" sz="1600" b="1" dirty="0">
              <a:solidFill>
                <a:srgbClr val="41748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309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E9142C3-BD7F-2353-5D10-11A3C90E784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970108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think-cell Slide" r:id="rId5" imgW="347" imgH="348" progId="TCLayout.ActiveDocument.1">
                  <p:embed/>
                </p:oleObj>
              </mc:Choice>
              <mc:Fallback>
                <p:oleObj name="think-cell Slide" r:id="rId5" imgW="347" imgH="34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E9142C3-BD7F-2353-5D10-11A3C90E78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1094110" y="6456973"/>
            <a:ext cx="2472271" cy="365125"/>
          </a:xfrm>
        </p:spPr>
        <p:txBody>
          <a:bodyPr/>
          <a:lstStyle/>
          <a:p>
            <a:fld id="{26FE30AB-F243-401E-899B-99EF2E71A43E}" type="datetime1">
              <a:rPr lang="en-US" smtClean="0"/>
              <a:t>2/5/2024</a:t>
            </a:fld>
            <a:endParaRPr lang="en-US"/>
          </a:p>
        </p:txBody>
      </p:sp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id="{B5CED47B-58ED-4D9C-AB26-1DD79E0EB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832447"/>
              </p:ext>
            </p:extLst>
          </p:nvPr>
        </p:nvGraphicFramePr>
        <p:xfrm>
          <a:off x="54284" y="2498848"/>
          <a:ext cx="1708071" cy="1744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Rectangle 3"/>
          <p:cNvSpPr/>
          <p:nvPr/>
        </p:nvSpPr>
        <p:spPr>
          <a:xfrm>
            <a:off x="140816" y="23222"/>
            <a:ext cx="25392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err="1">
                <a:solidFill>
                  <a:srgbClr val="41748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SCORcard</a:t>
            </a:r>
            <a:endParaRPr lang="en-US" sz="36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1EC9BB-562E-EE26-72FB-33346F79A163}"/>
              </a:ext>
            </a:extLst>
          </p:cNvPr>
          <p:cNvSpPr txBox="1"/>
          <p:nvPr/>
        </p:nvSpPr>
        <p:spPr>
          <a:xfrm>
            <a:off x="2003686" y="2916804"/>
            <a:ext cx="33811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 to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 aligned, mission-driven and objective peer review processes based on industry best practices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E1DA57-E8C1-3336-5375-703F24E78FD6}"/>
              </a:ext>
            </a:extLst>
          </p:cNvPr>
          <p:cNvSpPr txBox="1">
            <a:spLocks noChangeAspect="1"/>
          </p:cNvSpPr>
          <p:nvPr/>
        </p:nvSpPr>
        <p:spPr>
          <a:xfrm>
            <a:off x="391011" y="3104519"/>
            <a:ext cx="11924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41748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50%</a:t>
            </a:r>
            <a:endParaRPr lang="en-US" sz="1600" b="1" dirty="0">
              <a:solidFill>
                <a:srgbClr val="41748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b="1" dirty="0">
                <a:solidFill>
                  <a:srgbClr val="41748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Complete</a:t>
            </a:r>
            <a:endParaRPr lang="en-IN" sz="1600" b="1" dirty="0">
              <a:solidFill>
                <a:srgbClr val="41748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CFAEAE-A498-5EB4-D435-7365BFF2D883}"/>
              </a:ext>
            </a:extLst>
          </p:cNvPr>
          <p:cNvSpPr/>
          <p:nvPr/>
        </p:nvSpPr>
        <p:spPr>
          <a:xfrm>
            <a:off x="0" y="806724"/>
            <a:ext cx="12192000" cy="3860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4D49510-BE8B-1971-9267-60D5B2B4D27F}"/>
              </a:ext>
            </a:extLst>
          </p:cNvPr>
          <p:cNvSpPr/>
          <p:nvPr/>
        </p:nvSpPr>
        <p:spPr>
          <a:xfrm>
            <a:off x="6759889" y="2012763"/>
            <a:ext cx="522730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defTabSz="457200">
              <a:buFont typeface="Wingdings" panose="05000000000000000000" pitchFamily="2" charset="2"/>
              <a:buChar char="ü"/>
            </a:pPr>
            <a:r>
              <a:rPr lang="en-US" dirty="0" smtClean="0">
                <a:latin typeface="Franklin Gothic Book" panose="020B0503020102020204" pitchFamily="34" charset="0"/>
              </a:rPr>
              <a:t>Engaged </a:t>
            </a:r>
            <a:r>
              <a:rPr lang="en-US" dirty="0">
                <a:latin typeface="Franklin Gothic Book" panose="020B0503020102020204" pitchFamily="34" charset="0"/>
              </a:rPr>
              <a:t>the Medical Staff through a variety of mechanisms to assess current peer review processes and policies and provide input for policy updates</a:t>
            </a:r>
          </a:p>
          <a:p>
            <a:pPr lvl="0" defTabSz="457200"/>
            <a:endParaRPr lang="en-US" dirty="0">
              <a:latin typeface="Franklin Gothic Book" panose="020B05030201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dirty="0" smtClean="0">
                <a:latin typeface="Franklin Gothic Book" panose="020B0503020102020204" pitchFamily="34" charset="0"/>
              </a:rPr>
              <a:t>Updated </a:t>
            </a:r>
            <a:r>
              <a:rPr lang="en-US" dirty="0">
                <a:latin typeface="Franklin Gothic Book" panose="020B0503020102020204" pitchFamily="34" charset="0"/>
              </a:rPr>
              <a:t>and approved Professional Practice Evaluation (aka Peer Review), Professionalism, and Practitioner Health Policies with industry best practices</a:t>
            </a:r>
          </a:p>
          <a:p>
            <a:pPr lvl="0"/>
            <a:endParaRPr lang="en-US" dirty="0">
              <a:latin typeface="Franklin Gothic Book" panose="020B050302010202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Franklin Gothic Book" panose="020B0503020102020204" pitchFamily="34" charset="0"/>
              </a:rPr>
              <a:t>Reinstituted </a:t>
            </a:r>
            <a:r>
              <a:rPr lang="en-US" dirty="0" smtClean="0">
                <a:latin typeface="Franklin Gothic Book" panose="020B0503020102020204" pitchFamily="34" charset="0"/>
              </a:rPr>
              <a:t>Regular Peer </a:t>
            </a:r>
            <a:r>
              <a:rPr lang="en-US" dirty="0">
                <a:latin typeface="Franklin Gothic Book" panose="020B0503020102020204" pitchFamily="34" charset="0"/>
              </a:rPr>
              <a:t>Review Committee meetings</a:t>
            </a:r>
          </a:p>
          <a:p>
            <a:pPr>
              <a:spcAft>
                <a:spcPts val="60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550ACE8-41D0-16CE-5041-1F71183C65C7}"/>
              </a:ext>
            </a:extLst>
          </p:cNvPr>
          <p:cNvSpPr/>
          <p:nvPr/>
        </p:nvSpPr>
        <p:spPr>
          <a:xfrm>
            <a:off x="140817" y="2023451"/>
            <a:ext cx="5243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en-US" sz="1600" i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Rebuild the Professional Practice Evaluation Policy, Practitioner Health Policy, and Professionalism Policy</a:t>
            </a:r>
            <a:endParaRPr lang="en-IN" sz="1600" i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03D8CA-6D16-24A2-85A2-C95C5D8AD569}"/>
              </a:ext>
            </a:extLst>
          </p:cNvPr>
          <p:cNvSpPr/>
          <p:nvPr/>
        </p:nvSpPr>
        <p:spPr>
          <a:xfrm>
            <a:off x="140817" y="1303176"/>
            <a:ext cx="56971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4174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6: Develop New Peer Review Policies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E0C2E28-FB09-E02E-8F5F-C06200E98326}"/>
              </a:ext>
            </a:extLst>
          </p:cNvPr>
          <p:cNvSpPr/>
          <p:nvPr/>
        </p:nvSpPr>
        <p:spPr>
          <a:xfrm>
            <a:off x="6679665" y="1489543"/>
            <a:ext cx="3811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Tasks Completed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F878186-9BE8-8528-7432-4978D69CD5C5}"/>
              </a:ext>
            </a:extLst>
          </p:cNvPr>
          <p:cNvSpPr/>
          <p:nvPr/>
        </p:nvSpPr>
        <p:spPr>
          <a:xfrm>
            <a:off x="320705" y="4938527"/>
            <a:ext cx="569713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latin typeface="Franklin Gothic Book" panose="020B0503020102020204" pitchFamily="34" charset="0"/>
              </a:rPr>
              <a:t>Increased </a:t>
            </a:r>
            <a:r>
              <a:rPr lang="en-US" dirty="0">
                <a:latin typeface="Franklin Gothic Book" panose="020B0503020102020204" pitchFamily="34" charset="0"/>
              </a:rPr>
              <a:t>Peer Review </a:t>
            </a:r>
            <a:r>
              <a:rPr lang="en-US" dirty="0" smtClean="0">
                <a:latin typeface="Franklin Gothic Book" panose="020B0503020102020204" pitchFamily="34" charset="0"/>
              </a:rPr>
              <a:t>Committee’s</a:t>
            </a:r>
            <a:r>
              <a:rPr lang="en-US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 </a:t>
            </a:r>
            <a:r>
              <a:rPr lang="en-US" dirty="0" smtClean="0">
                <a:latin typeface="Franklin Gothic Book" panose="020B0503020102020204" pitchFamily="34" charset="0"/>
              </a:rPr>
              <a:t>oversight of the peer review process for all medical staff</a:t>
            </a:r>
          </a:p>
          <a:p>
            <a:pPr marL="285750" indent="-285750" defTabSz="45720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latin typeface="Franklin Gothic Book" panose="020B0503020102020204" pitchFamily="34" charset="0"/>
              </a:rPr>
              <a:t>Increased </a:t>
            </a:r>
            <a:r>
              <a:rPr lang="en-US" dirty="0">
                <a:latin typeface="Franklin Gothic Book" panose="020B0503020102020204" pitchFamily="34" charset="0"/>
              </a:rPr>
              <a:t>physician interaction and review of</a:t>
            </a:r>
            <a:br>
              <a:rPr lang="en-US" dirty="0">
                <a:latin typeface="Franklin Gothic Book" panose="020B0503020102020204" pitchFamily="34" charset="0"/>
              </a:rPr>
            </a:br>
            <a:r>
              <a:rPr lang="en-US" dirty="0" smtClean="0">
                <a:latin typeface="Franklin Gothic Book" panose="020B0503020102020204" pitchFamily="34" charset="0"/>
              </a:rPr>
              <a:t>important </a:t>
            </a:r>
            <a:r>
              <a:rPr lang="en-US" dirty="0">
                <a:latin typeface="Franklin Gothic Book" panose="020B0503020102020204" pitchFamily="34" charset="0"/>
              </a:rPr>
              <a:t>cases</a:t>
            </a:r>
          </a:p>
          <a:p>
            <a:pPr lvl="0" defTabSz="457200">
              <a:defRPr/>
            </a:pPr>
            <a:endParaRPr lang="en-US" sz="1600" dirty="0">
              <a:latin typeface="Franklin Gothic Book" panose="020B05030201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327465D-A52A-24F6-C6A7-F6E8DCD6B918}"/>
              </a:ext>
            </a:extLst>
          </p:cNvPr>
          <p:cNvSpPr txBox="1"/>
          <p:nvPr/>
        </p:nvSpPr>
        <p:spPr>
          <a:xfrm>
            <a:off x="320705" y="4460093"/>
            <a:ext cx="4741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EBC4979-0669-9A25-7F19-821B4B36BFE4}"/>
              </a:ext>
            </a:extLst>
          </p:cNvPr>
          <p:cNvCxnSpPr>
            <a:cxnSpLocks/>
          </p:cNvCxnSpPr>
          <p:nvPr/>
        </p:nvCxnSpPr>
        <p:spPr>
          <a:xfrm flipV="1">
            <a:off x="6074065" y="1192774"/>
            <a:ext cx="0" cy="5264199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769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E9142C3-BD7F-2353-5D10-11A3C90E784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970108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think-cell Slide" r:id="rId5" imgW="347" imgH="348" progId="TCLayout.ActiveDocument.1">
                  <p:embed/>
                </p:oleObj>
              </mc:Choice>
              <mc:Fallback>
                <p:oleObj name="think-cell Slide" r:id="rId5" imgW="347" imgH="34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E9142C3-BD7F-2353-5D10-11A3C90E78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1094110" y="6456973"/>
            <a:ext cx="2472271" cy="365125"/>
          </a:xfrm>
        </p:spPr>
        <p:txBody>
          <a:bodyPr/>
          <a:lstStyle/>
          <a:p>
            <a:fld id="{C708C73F-B4FC-4F78-9669-DDF723BDC8C6}" type="datetime1">
              <a:rPr lang="en-US" smtClean="0"/>
              <a:t>2/5/2024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66F1AAA-161B-8057-7731-A8C8D4F52D02}"/>
              </a:ext>
            </a:extLst>
          </p:cNvPr>
          <p:cNvGrpSpPr/>
          <p:nvPr/>
        </p:nvGrpSpPr>
        <p:grpSpPr>
          <a:xfrm>
            <a:off x="248661" y="2319623"/>
            <a:ext cx="1905853" cy="1946519"/>
            <a:chOff x="326014" y="1194594"/>
            <a:chExt cx="1905853" cy="1946519"/>
          </a:xfrm>
        </p:grpSpPr>
        <p:graphicFrame>
          <p:nvGraphicFramePr>
            <p:cNvPr id="40" name="Chart 39">
              <a:extLst>
                <a:ext uri="{FF2B5EF4-FFF2-40B4-BE49-F238E27FC236}">
                  <a16:creationId xmlns:a16="http://schemas.microsoft.com/office/drawing/2014/main" id="{B5CED47B-58ED-4D9C-AB26-1DD79E0EB4E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9007097"/>
                </p:ext>
              </p:extLst>
            </p:nvPr>
          </p:nvGraphicFramePr>
          <p:xfrm>
            <a:off x="326014" y="1194594"/>
            <a:ext cx="1905853" cy="194651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A987C20-51C5-4824-96CA-87B610B76AD6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778991" y="1909379"/>
              <a:ext cx="1192463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41748D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5</a:t>
              </a:r>
              <a:r>
                <a:rPr lang="en-US" sz="1600" b="1" dirty="0" smtClean="0">
                  <a:solidFill>
                    <a:srgbClr val="41748D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0</a:t>
              </a:r>
              <a:r>
                <a:rPr lang="en-US" sz="1600" b="1" dirty="0">
                  <a:solidFill>
                    <a:srgbClr val="41748D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%</a:t>
              </a:r>
            </a:p>
            <a:p>
              <a:pPr algn="ctr"/>
              <a:r>
                <a:rPr lang="en-US" sz="1600" b="1" dirty="0">
                  <a:solidFill>
                    <a:srgbClr val="41748D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Complete</a:t>
              </a:r>
              <a:endParaRPr lang="en-IN" sz="1600" b="1" dirty="0">
                <a:solidFill>
                  <a:srgbClr val="41748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64B8677-834F-0902-40C5-6A0CF9E74CF7}"/>
              </a:ext>
            </a:extLst>
          </p:cNvPr>
          <p:cNvSpPr txBox="1"/>
          <p:nvPr/>
        </p:nvSpPr>
        <p:spPr>
          <a:xfrm>
            <a:off x="2285080" y="3016395"/>
            <a:ext cx="3381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 to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improve CMC’s Quality Management Program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CD61967-5C67-5F61-3A9A-7EDD575269BC}"/>
              </a:ext>
            </a:extLst>
          </p:cNvPr>
          <p:cNvSpPr/>
          <p:nvPr/>
        </p:nvSpPr>
        <p:spPr>
          <a:xfrm>
            <a:off x="140816" y="23222"/>
            <a:ext cx="25392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err="1">
                <a:solidFill>
                  <a:srgbClr val="41748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SCORcard</a:t>
            </a:r>
            <a:endParaRPr lang="en-US" sz="36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C7BC09-E9BE-8CAF-ADA2-E23955C9FCE7}"/>
              </a:ext>
            </a:extLst>
          </p:cNvPr>
          <p:cNvSpPr/>
          <p:nvPr/>
        </p:nvSpPr>
        <p:spPr>
          <a:xfrm>
            <a:off x="0" y="806724"/>
            <a:ext cx="12192000" cy="3860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6E467E3-F424-C392-975A-32CF6FF24969}"/>
              </a:ext>
            </a:extLst>
          </p:cNvPr>
          <p:cNvSpPr/>
          <p:nvPr/>
        </p:nvSpPr>
        <p:spPr>
          <a:xfrm>
            <a:off x="6704934" y="2114053"/>
            <a:ext cx="5227309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Franklin Gothic Book" panose="020B0503020102020204" pitchFamily="34" charset="0"/>
              </a:rPr>
              <a:t>Changes in leadership and staffing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Franklin Gothic Book" panose="020B0503020102020204" pitchFamily="34" charset="0"/>
              </a:rPr>
              <a:t>Director of Quality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Franklin Gothic Book" panose="020B0503020102020204" pitchFamily="34" charset="0"/>
              </a:rPr>
              <a:t>Clinical Data Analyst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Franklin Gothic Book" panose="020B0503020102020204" pitchFamily="34" charset="0"/>
              </a:rPr>
              <a:t>Hospital Accreditation and Regulatory Specialist </a:t>
            </a:r>
          </a:p>
          <a:p>
            <a:pPr marL="285750" lvl="0" indent="-285750" defTabSz="45720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latin typeface="Franklin Gothic Book" panose="020B0503020102020204" pitchFamily="34" charset="0"/>
              </a:rPr>
              <a:t>Alignment of department accountabilities and ownership to expand the organizational quality footprint</a:t>
            </a:r>
            <a:endParaRPr lang="en-US" dirty="0">
              <a:latin typeface="Franklin Gothic Book" panose="020B0503020102020204" pitchFamily="34" charset="0"/>
            </a:endParaRPr>
          </a:p>
          <a:p>
            <a:pPr marL="285750" lvl="0" indent="-285750" defTabSz="45720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>
                <a:latin typeface="Franklin Gothic Book" panose="020B0503020102020204" pitchFamily="34" charset="0"/>
              </a:rPr>
              <a:t>Initial investigation of current data management structures and strategies within the department and </a:t>
            </a:r>
            <a:r>
              <a:rPr lang="en-US" dirty="0" smtClean="0">
                <a:latin typeface="Franklin Gothic Book" panose="020B0503020102020204" pitchFamily="34" charset="0"/>
              </a:rPr>
              <a:t>organization</a:t>
            </a:r>
          </a:p>
          <a:p>
            <a:pPr marL="285750" lvl="0" indent="-285750" defTabSz="457200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latin typeface="Franklin Gothic Book" panose="020B0503020102020204" pitchFamily="34" charset="0"/>
              </a:rPr>
              <a:t>Department Organizational Chart proposal </a:t>
            </a:r>
            <a:r>
              <a:rPr lang="en-US" dirty="0" smtClean="0">
                <a:latin typeface="Franklin Gothic Book" panose="020B0503020102020204" pitchFamily="34" charset="0"/>
              </a:rPr>
              <a:t>pending approval </a:t>
            </a:r>
            <a:endParaRPr lang="en-US" dirty="0">
              <a:latin typeface="Franklin Gothic Book" panose="020B050302010202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E001408-7769-2A18-1686-E8B96CE5D43E}"/>
              </a:ext>
            </a:extLst>
          </p:cNvPr>
          <p:cNvSpPr/>
          <p:nvPr/>
        </p:nvSpPr>
        <p:spPr>
          <a:xfrm>
            <a:off x="140817" y="2023451"/>
            <a:ext cx="52439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en-US" sz="1600" i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Focus on leadership, accountability, and data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3A982A-C75F-1478-12E9-7C5CE694FF35}"/>
              </a:ext>
            </a:extLst>
          </p:cNvPr>
          <p:cNvSpPr/>
          <p:nvPr/>
        </p:nvSpPr>
        <p:spPr>
          <a:xfrm>
            <a:off x="140816" y="1303176"/>
            <a:ext cx="6113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4174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7: Revise Quality Management Program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D2D46C-B12B-92DE-B42E-10646E2AB924}"/>
              </a:ext>
            </a:extLst>
          </p:cNvPr>
          <p:cNvSpPr/>
          <p:nvPr/>
        </p:nvSpPr>
        <p:spPr>
          <a:xfrm>
            <a:off x="6679665" y="1489543"/>
            <a:ext cx="3811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Tasks Completed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031F069-D2BE-FF92-C72B-48ABD3D7CF4C}"/>
              </a:ext>
            </a:extLst>
          </p:cNvPr>
          <p:cNvSpPr/>
          <p:nvPr/>
        </p:nvSpPr>
        <p:spPr>
          <a:xfrm>
            <a:off x="140816" y="4624395"/>
            <a:ext cx="59551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latin typeface="Franklin Gothic Book" panose="020B0503020102020204" pitchFamily="34" charset="0"/>
              </a:rPr>
              <a:t>A new leadership team with additional experience </a:t>
            </a:r>
            <a:br>
              <a:rPr lang="en-US" sz="1600" dirty="0">
                <a:latin typeface="Franklin Gothic Book" panose="020B0503020102020204" pitchFamily="34" charset="0"/>
              </a:rPr>
            </a:br>
            <a:r>
              <a:rPr lang="en-US" sz="1600" dirty="0" smtClean="0">
                <a:latin typeface="Franklin Gothic Book" panose="020B0503020102020204" pitchFamily="34" charset="0"/>
              </a:rPr>
              <a:t>and </a:t>
            </a:r>
            <a:r>
              <a:rPr lang="en-US" sz="1600" dirty="0">
                <a:latin typeface="Franklin Gothic Book" panose="020B0503020102020204" pitchFamily="34" charset="0"/>
              </a:rPr>
              <a:t>training for quality management staff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>
                <a:latin typeface="Franklin Gothic Book" panose="020B05030201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Franklin Gothic Book" panose="020B0503020102020204" pitchFamily="34" charset="0"/>
                <a:cs typeface="Arial" panose="020B0604020202020204" pitchFamily="34" charset="0"/>
              </a:rPr>
              <a:t>Department alignment, ownership and accountability in supporting all quality management functions at CMC </a:t>
            </a:r>
            <a:endParaRPr lang="en-US" sz="1600" dirty="0">
              <a:latin typeface="Franklin Gothic Book" panose="020B0503020102020204" pitchFamily="34" charset="0"/>
            </a:endParaRPr>
          </a:p>
          <a:p>
            <a:pPr marL="285750" lvl="0" indent="-285750" defTabSz="457200">
              <a:buFont typeface="Wingdings" panose="05000000000000000000" pitchFamily="2" charset="2"/>
              <a:buChar char="ü"/>
              <a:defRPr/>
            </a:pPr>
            <a:r>
              <a:rPr lang="en-US" sz="1600" dirty="0" smtClean="0">
                <a:latin typeface="Franklin Gothic Book" panose="020B0503020102020204" pitchFamily="34" charset="0"/>
                <a:cs typeface="Arial" panose="020B0604020202020204" pitchFamily="34" charset="0"/>
              </a:rPr>
              <a:t>System-wide </a:t>
            </a:r>
            <a:r>
              <a:rPr lang="en-US" sz="1600" dirty="0">
                <a:latin typeface="Franklin Gothic Book" panose="020B0503020102020204" pitchFamily="34" charset="0"/>
                <a:cs typeface="Arial" panose="020B0604020202020204" pitchFamily="34" charset="0"/>
              </a:rPr>
              <a:t>inclusion and collaboration across all disciplines to create and sustain a culture of quality and data driven </a:t>
            </a:r>
            <a:r>
              <a:rPr lang="en-US" sz="1600" dirty="0" smtClean="0">
                <a:latin typeface="Franklin Gothic Book" panose="020B0503020102020204" pitchFamily="34" charset="0"/>
                <a:cs typeface="Arial" panose="020B0604020202020204" pitchFamily="34" charset="0"/>
              </a:rPr>
              <a:t>decision-making</a:t>
            </a:r>
            <a:endParaRPr lang="en-US" sz="1600" dirty="0">
              <a:latin typeface="Franklin Gothic Book" panose="020B0503020102020204" pitchFamily="34" charset="0"/>
              <a:cs typeface="Arial" panose="020B0604020202020204" pitchFamily="34" charset="0"/>
            </a:endParaRPr>
          </a:p>
          <a:p>
            <a:pPr marL="285750" lvl="0" indent="-285750" defTabSz="457200">
              <a:buFont typeface="Wingdings" panose="05000000000000000000" pitchFamily="2" charset="2"/>
              <a:buChar char="ü"/>
              <a:defRPr/>
            </a:pPr>
            <a:endParaRPr lang="en-US" sz="1600" dirty="0">
              <a:latin typeface="Franklin Gothic Book" panose="020B05030201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F5A2D4-0285-91E8-F420-C3C6F1E3EF84}"/>
              </a:ext>
            </a:extLst>
          </p:cNvPr>
          <p:cNvSpPr txBox="1"/>
          <p:nvPr/>
        </p:nvSpPr>
        <p:spPr>
          <a:xfrm>
            <a:off x="309536" y="4223759"/>
            <a:ext cx="4741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775D4DF-8D22-C803-314C-01D835AB2FAB}"/>
              </a:ext>
            </a:extLst>
          </p:cNvPr>
          <p:cNvCxnSpPr>
            <a:cxnSpLocks/>
          </p:cNvCxnSpPr>
          <p:nvPr/>
        </p:nvCxnSpPr>
        <p:spPr>
          <a:xfrm flipV="1">
            <a:off x="6074065" y="1192774"/>
            <a:ext cx="0" cy="5264199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5776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E9142C3-BD7F-2353-5D10-11A3C90E784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970108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think-cell Slide" r:id="rId5" imgW="347" imgH="348" progId="TCLayout.ActiveDocument.1">
                  <p:embed/>
                </p:oleObj>
              </mc:Choice>
              <mc:Fallback>
                <p:oleObj name="think-cell Slide" r:id="rId5" imgW="347" imgH="34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E9142C3-BD7F-2353-5D10-11A3C90E78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1094110" y="6456973"/>
            <a:ext cx="2472271" cy="365125"/>
          </a:xfrm>
        </p:spPr>
        <p:txBody>
          <a:bodyPr/>
          <a:lstStyle/>
          <a:p>
            <a:fld id="{6398EFF5-3FF4-4906-8004-8F6FED619AEB}" type="datetime1">
              <a:rPr lang="en-US" smtClean="0"/>
              <a:t>2/5/2024</a:t>
            </a:fld>
            <a:endParaRPr lang="en-US"/>
          </a:p>
        </p:txBody>
      </p:sp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id="{B5CED47B-58ED-4D9C-AB26-1DD79E0EB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618614"/>
              </p:ext>
            </p:extLst>
          </p:nvPr>
        </p:nvGraphicFramePr>
        <p:xfrm>
          <a:off x="23987" y="2098905"/>
          <a:ext cx="1841211" cy="1880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6A987C20-51C5-4824-96CA-87B610B76AD6}"/>
              </a:ext>
            </a:extLst>
          </p:cNvPr>
          <p:cNvSpPr txBox="1">
            <a:spLocks noChangeAspect="1"/>
          </p:cNvSpPr>
          <p:nvPr/>
        </p:nvSpPr>
        <p:spPr>
          <a:xfrm>
            <a:off x="456742" y="2801149"/>
            <a:ext cx="119246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41748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50%</a:t>
            </a:r>
            <a:endParaRPr lang="en-US" sz="1600" b="1" dirty="0">
              <a:solidFill>
                <a:srgbClr val="41748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b="1" dirty="0">
                <a:solidFill>
                  <a:srgbClr val="41748D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complete</a:t>
            </a:r>
            <a:endParaRPr lang="en-IN" sz="1600" b="1" dirty="0">
              <a:solidFill>
                <a:srgbClr val="41748D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99EF1-D97B-670C-A0A9-719D7EE0BDFD}"/>
              </a:ext>
            </a:extLst>
          </p:cNvPr>
          <p:cNvSpPr txBox="1"/>
          <p:nvPr/>
        </p:nvSpPr>
        <p:spPr>
          <a:xfrm>
            <a:off x="2081960" y="2558219"/>
            <a:ext cx="33811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 to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reconfigure our safety reporting system, as well as our process for the review of all submitted reports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E0976A-A161-9B22-9C1A-88FAC224C957}"/>
              </a:ext>
            </a:extLst>
          </p:cNvPr>
          <p:cNvSpPr/>
          <p:nvPr/>
        </p:nvSpPr>
        <p:spPr>
          <a:xfrm>
            <a:off x="140816" y="23222"/>
            <a:ext cx="25392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err="1">
                <a:solidFill>
                  <a:srgbClr val="41748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SCORcard</a:t>
            </a:r>
            <a:endParaRPr lang="en-US" sz="36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7596FA3-8C3A-0AA4-FD9A-48B5870E756B}"/>
              </a:ext>
            </a:extLst>
          </p:cNvPr>
          <p:cNvSpPr/>
          <p:nvPr/>
        </p:nvSpPr>
        <p:spPr>
          <a:xfrm>
            <a:off x="0" y="806724"/>
            <a:ext cx="12192000" cy="3860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8F5642-B464-50B7-650A-E98DD6C2828E}"/>
              </a:ext>
            </a:extLst>
          </p:cNvPr>
          <p:cNvSpPr/>
          <p:nvPr/>
        </p:nvSpPr>
        <p:spPr>
          <a:xfrm>
            <a:off x="6439422" y="1807081"/>
            <a:ext cx="5412267" cy="470898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Initiated work to revise the process for safety</a:t>
            </a:r>
            <a:b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report review and other related system changes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Implemented training sessions with outside third party experts for the Quality, Risk and Patient Experience staff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Instituted immediate feedback process for</a:t>
            </a:r>
            <a:b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submitted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reports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Increased awareness of open investigations supported by weekly reports and discussion at daily huddles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Implementation of 2BSafe Optimization Oversight Team (multi-disciplinary) 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subgroups (technology, workflow, education) </a:t>
            </a: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Internal 2BSafe Survey completed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F0E4E8-4E8A-BE1B-5E1C-DF27983B044F}"/>
              </a:ext>
            </a:extLst>
          </p:cNvPr>
          <p:cNvSpPr/>
          <p:nvPr/>
        </p:nvSpPr>
        <p:spPr>
          <a:xfrm>
            <a:off x="140817" y="1660594"/>
            <a:ext cx="5243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defRPr/>
            </a:pPr>
            <a:r>
              <a:rPr lang="en-US" sz="1600" i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Rebrand, simplify the reporting form, create a feedback loop, and add physician review</a:t>
            </a:r>
            <a:endParaRPr lang="en-IN" sz="1600" i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3791AD-8254-B6B5-1E0D-05C77B1B7390}"/>
              </a:ext>
            </a:extLst>
          </p:cNvPr>
          <p:cNvSpPr/>
          <p:nvPr/>
        </p:nvSpPr>
        <p:spPr>
          <a:xfrm>
            <a:off x="140817" y="1303176"/>
            <a:ext cx="5697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4174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8: Revise 2BSafe Reporting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E6B94E-A361-964D-39F8-ACB325935DF8}"/>
              </a:ext>
            </a:extLst>
          </p:cNvPr>
          <p:cNvSpPr/>
          <p:nvPr/>
        </p:nvSpPr>
        <p:spPr>
          <a:xfrm>
            <a:off x="6679665" y="1303176"/>
            <a:ext cx="3811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Tasks Completed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363F25-6058-098F-B5A0-471BDDCEE965}"/>
              </a:ext>
            </a:extLst>
          </p:cNvPr>
          <p:cNvSpPr/>
          <p:nvPr/>
        </p:nvSpPr>
        <p:spPr>
          <a:xfrm>
            <a:off x="309536" y="4390663"/>
            <a:ext cx="5697131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Optimize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event reporting process focusing on technology, workflow, education and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Risk and Patient Experience staff trained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industry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best practices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Updated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improved feedback process for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submitted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Increased leadership review and accountability of safety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reports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Cross-cutting throughout the entire organization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Franklin Gothic Book" panose="020B0503020102020204" pitchFamily="34" charset="0"/>
              </a:rPr>
              <a:t/>
            </a:r>
            <a:br>
              <a:rPr lang="en-US" dirty="0">
                <a:latin typeface="Franklin Gothic Book" panose="020B0503020102020204" pitchFamily="34" charset="0"/>
              </a:rPr>
            </a:b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D5E1C6A-2E8A-31EF-C09B-9EA597521F11}"/>
              </a:ext>
            </a:extLst>
          </p:cNvPr>
          <p:cNvSpPr txBox="1"/>
          <p:nvPr/>
        </p:nvSpPr>
        <p:spPr>
          <a:xfrm>
            <a:off x="309536" y="3979403"/>
            <a:ext cx="4741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C5FB0EA-1170-B2DE-9844-ADBC2CE97168}"/>
              </a:ext>
            </a:extLst>
          </p:cNvPr>
          <p:cNvCxnSpPr>
            <a:cxnSpLocks/>
          </p:cNvCxnSpPr>
          <p:nvPr/>
        </p:nvCxnSpPr>
        <p:spPr>
          <a:xfrm flipV="1">
            <a:off x="6074065" y="1192774"/>
            <a:ext cx="0" cy="5264199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2572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Retrospect">
  <a:themeElements>
    <a:clrScheme name="CMC">
      <a:dk1>
        <a:srgbClr val="4C4C4C"/>
      </a:dk1>
      <a:lt1>
        <a:sysClr val="window" lastClr="FFFFFF"/>
      </a:lt1>
      <a:dk2>
        <a:srgbClr val="666666"/>
      </a:dk2>
      <a:lt2>
        <a:srgbClr val="D2D2D2"/>
      </a:lt2>
      <a:accent1>
        <a:srgbClr val="014A67"/>
      </a:accent1>
      <a:accent2>
        <a:srgbClr val="016188"/>
      </a:accent2>
      <a:accent3>
        <a:srgbClr val="E68900"/>
      </a:accent3>
      <a:accent4>
        <a:srgbClr val="CB4901"/>
      </a:accent4>
      <a:accent5>
        <a:srgbClr val="5C002E"/>
      </a:accent5>
      <a:accent6>
        <a:srgbClr val="001D29"/>
      </a:accent6>
      <a:hlink>
        <a:srgbClr val="0292CD"/>
      </a:hlink>
      <a:folHlink>
        <a:srgbClr val="78D6FD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9188f444-6c8d-474f-a7e6-4efd56468fca" xsi:nil="true"/>
    <lcf76f155ced4ddcb4097134ff3c332f xmlns="9188f444-6c8d-474f-a7e6-4efd56468fca">
      <Terms xmlns="http://schemas.microsoft.com/office/infopath/2007/PartnerControls"/>
    </lcf76f155ced4ddcb4097134ff3c332f>
    <TaxCatchAll xmlns="342fefc9-e66f-46e8-abb7-1dc970e7c1c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D276D18982F44DA93AF34192A62A2C" ma:contentTypeVersion="25" ma:contentTypeDescription="Create a new document." ma:contentTypeScope="" ma:versionID="73ce147cc523ad3276f8532cf37b7a1f">
  <xsd:schema xmlns:xsd="http://www.w3.org/2001/XMLSchema" xmlns:xs="http://www.w3.org/2001/XMLSchema" xmlns:p="http://schemas.microsoft.com/office/2006/metadata/properties" xmlns:ns2="342fefc9-e66f-46e8-abb7-1dc970e7c1c6" xmlns:ns3="9188f444-6c8d-474f-a7e6-4efd56468fca" targetNamespace="http://schemas.microsoft.com/office/2006/metadata/properties" ma:root="true" ma:fieldsID="9523e5346daaab1b9196138340282edc" ns2:_="" ns3:_="">
    <xsd:import namespace="342fefc9-e66f-46e8-abb7-1dc970e7c1c6"/>
    <xsd:import namespace="9188f444-6c8d-474f-a7e6-4efd56468fc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Note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2fefc9-e66f-46e8-abb7-1dc970e7c1c6" elementFormDefault="qualified">
    <xsd:import namespace="http://schemas.microsoft.com/office/2006/documentManagement/types"/>
    <xsd:import namespace="http://schemas.microsoft.com/office/infopath/2007/PartnerControls"/>
    <xsd:element name="SharedWithUsers" ma:index="4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ab4f1289-deca-4762-9389-0922460e2e4c}" ma:internalName="TaxCatchAll" ma:showField="CatchAllData" ma:web="342fefc9-e66f-46e8-abb7-1dc970e7c1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88f444-6c8d-474f-a7e6-4efd56468f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9" nillable="true" ma:displayName="Tags" ma:internalName="MediaServiceAutoTags" ma:readOnly="true">
      <xsd:simpleType>
        <xsd:restriction base="dms:Text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s" ma:index="16" nillable="true" ma:displayName="Notes" ma:description="All other versions live in &quot;Wake Forest Baptist Health -&gt; Supply Chain Resiliency&quot; folder as this project happened during merger." ma:internalName="Notes0" ma:readOnly="fals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description="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c1ea919-cf17-4c33-9148-c9ecbe7f6f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2B2069-B342-4B20-AEAE-7C7A4648CA83}">
  <ds:schemaRefs>
    <ds:schemaRef ds:uri="http://schemas.microsoft.com/office/2006/documentManagement/types"/>
    <ds:schemaRef ds:uri="http://purl.org/dc/dcmitype/"/>
    <ds:schemaRef ds:uri="342fefc9-e66f-46e8-abb7-1dc970e7c1c6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188f444-6c8d-474f-a7e6-4efd56468fca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6781A1D-D270-47B2-A656-7D5D864968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3E30F1-AE39-4D9F-A16A-D7BBCB6114E4}">
  <ds:schemaRefs>
    <ds:schemaRef ds:uri="342fefc9-e66f-46e8-abb7-1dc970e7c1c6"/>
    <ds:schemaRef ds:uri="9188f444-6c8d-474f-a7e6-4efd56468fc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9648</TotalTime>
  <Words>1234</Words>
  <Application>Microsoft Office PowerPoint</Application>
  <PresentationFormat>Widescreen</PresentationFormat>
  <Paragraphs>218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Franklin Gothic Book</vt:lpstr>
      <vt:lpstr>Open Sans</vt:lpstr>
      <vt:lpstr>Segoe UI</vt:lpstr>
      <vt:lpstr>Segoe UI Black</vt:lpstr>
      <vt:lpstr>Verdana</vt:lpstr>
      <vt:lpstr>Wingdings</vt:lpstr>
      <vt:lpstr>Retrospect</vt:lpstr>
      <vt:lpstr>think-cell Slide</vt:lpstr>
      <vt:lpstr>Steering Committee for Organizational Realignment (SCOR) Public Update</vt:lpstr>
      <vt:lpstr>SCORcard</vt:lpstr>
      <vt:lpstr>SCORcard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Workshop:  Effective Strategies and Tactics for Communicating Change and Engaging Teams</dc:title>
  <dc:creator>James Cervantes</dc:creator>
  <cp:lastModifiedBy>Montenegro, Laura</cp:lastModifiedBy>
  <cp:revision>45</cp:revision>
  <cp:lastPrinted>2024-02-05T17:19:56Z</cp:lastPrinted>
  <dcterms:created xsi:type="dcterms:W3CDTF">2019-11-25T20:50:00Z</dcterms:created>
  <dcterms:modified xsi:type="dcterms:W3CDTF">2024-02-05T17:37:13Z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0x0101009ED276D18982F44DA93AF34192A62A2C</vt:lpwstr>
  </property>
  <property fmtid="{D5CDD505-2E9C-101B-9397-08002B2CF9AE}" pid="3" name="_ExtendedDescription">
    <vt:lpwstr/>
  </property>
  <property fmtid="{D5CDD505-2E9C-101B-9397-08002B2CF9AE}" pid="4" name="MediaServiceImageTags">
    <vt:lpwstr/>
  </property>
</Properties>
</file>